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71" r:id="rId16"/>
    <p:sldId id="272" r:id="rId17"/>
    <p:sldId id="273" r:id="rId1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26A37F3A-D218-4A1C-A635-3724C7202B70}" type="datetimeFigureOut">
              <a:rPr lang="tr-TR" smtClean="0"/>
              <a:t>6.03.2025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4EF0E82-D2B1-41A3-B267-25A302760E24}" type="slidenum">
              <a:rPr lang="tr-TR" smtClean="0"/>
              <a:t>‹#›</a:t>
            </a:fld>
            <a:endParaRPr lang="tr-TR"/>
          </a:p>
        </p:txBody>
      </p:sp>
    </p:spTree>
    <p:extLst>
      <p:ext uri="{BB962C8B-B14F-4D97-AF65-F5344CB8AC3E}">
        <p14:creationId xmlns:p14="http://schemas.microsoft.com/office/powerpoint/2010/main" val="884414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6A37F3A-D218-4A1C-A635-3724C7202B70}" type="datetimeFigureOut">
              <a:rPr lang="tr-TR" smtClean="0"/>
              <a:t>6.03.2025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4EF0E82-D2B1-41A3-B267-25A302760E24}" type="slidenum">
              <a:rPr lang="tr-TR" smtClean="0"/>
              <a:t>‹#›</a:t>
            </a:fld>
            <a:endParaRPr lang="tr-TR"/>
          </a:p>
        </p:txBody>
      </p:sp>
    </p:spTree>
    <p:extLst>
      <p:ext uri="{BB962C8B-B14F-4D97-AF65-F5344CB8AC3E}">
        <p14:creationId xmlns:p14="http://schemas.microsoft.com/office/powerpoint/2010/main" val="419582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6A37F3A-D218-4A1C-A635-3724C7202B70}" type="datetimeFigureOut">
              <a:rPr lang="tr-TR" smtClean="0"/>
              <a:t>6.03.2025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4EF0E82-D2B1-41A3-B267-25A302760E24}" type="slidenum">
              <a:rPr lang="tr-TR" smtClean="0"/>
              <a:t>‹#›</a:t>
            </a:fld>
            <a:endParaRPr lang="tr-TR"/>
          </a:p>
        </p:txBody>
      </p:sp>
    </p:spTree>
    <p:extLst>
      <p:ext uri="{BB962C8B-B14F-4D97-AF65-F5344CB8AC3E}">
        <p14:creationId xmlns:p14="http://schemas.microsoft.com/office/powerpoint/2010/main" val="2581156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6A37F3A-D218-4A1C-A635-3724C7202B70}" type="datetimeFigureOut">
              <a:rPr lang="tr-TR" smtClean="0"/>
              <a:t>6.03.2025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4EF0E82-D2B1-41A3-B267-25A302760E24}" type="slidenum">
              <a:rPr lang="tr-TR" smtClean="0"/>
              <a:t>‹#›</a:t>
            </a:fld>
            <a:endParaRPr lang="tr-TR"/>
          </a:p>
        </p:txBody>
      </p:sp>
    </p:spTree>
    <p:extLst>
      <p:ext uri="{BB962C8B-B14F-4D97-AF65-F5344CB8AC3E}">
        <p14:creationId xmlns:p14="http://schemas.microsoft.com/office/powerpoint/2010/main" val="756773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26A37F3A-D218-4A1C-A635-3724C7202B70}" type="datetimeFigureOut">
              <a:rPr lang="tr-TR" smtClean="0"/>
              <a:t>6.03.2025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4EF0E82-D2B1-41A3-B267-25A302760E24}" type="slidenum">
              <a:rPr lang="tr-TR" smtClean="0"/>
              <a:t>‹#›</a:t>
            </a:fld>
            <a:endParaRPr lang="tr-TR"/>
          </a:p>
        </p:txBody>
      </p:sp>
    </p:spTree>
    <p:extLst>
      <p:ext uri="{BB962C8B-B14F-4D97-AF65-F5344CB8AC3E}">
        <p14:creationId xmlns:p14="http://schemas.microsoft.com/office/powerpoint/2010/main" val="1078634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26A37F3A-D218-4A1C-A635-3724C7202B70}" type="datetimeFigureOut">
              <a:rPr lang="tr-TR" smtClean="0"/>
              <a:t>6.03.2025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4EF0E82-D2B1-41A3-B267-25A302760E24}" type="slidenum">
              <a:rPr lang="tr-TR" smtClean="0"/>
              <a:t>‹#›</a:t>
            </a:fld>
            <a:endParaRPr lang="tr-TR"/>
          </a:p>
        </p:txBody>
      </p:sp>
    </p:spTree>
    <p:extLst>
      <p:ext uri="{BB962C8B-B14F-4D97-AF65-F5344CB8AC3E}">
        <p14:creationId xmlns:p14="http://schemas.microsoft.com/office/powerpoint/2010/main" val="2068147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26A37F3A-D218-4A1C-A635-3724C7202B70}" type="datetimeFigureOut">
              <a:rPr lang="tr-TR" smtClean="0"/>
              <a:t>6.03.2025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A4EF0E82-D2B1-41A3-B267-25A302760E24}" type="slidenum">
              <a:rPr lang="tr-TR" smtClean="0"/>
              <a:t>‹#›</a:t>
            </a:fld>
            <a:endParaRPr lang="tr-TR"/>
          </a:p>
        </p:txBody>
      </p:sp>
    </p:spTree>
    <p:extLst>
      <p:ext uri="{BB962C8B-B14F-4D97-AF65-F5344CB8AC3E}">
        <p14:creationId xmlns:p14="http://schemas.microsoft.com/office/powerpoint/2010/main" val="1740641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26A37F3A-D218-4A1C-A635-3724C7202B70}" type="datetimeFigureOut">
              <a:rPr lang="tr-TR" smtClean="0"/>
              <a:t>6.03.2025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A4EF0E82-D2B1-41A3-B267-25A302760E24}" type="slidenum">
              <a:rPr lang="tr-TR" smtClean="0"/>
              <a:t>‹#›</a:t>
            </a:fld>
            <a:endParaRPr lang="tr-TR"/>
          </a:p>
        </p:txBody>
      </p:sp>
    </p:spTree>
    <p:extLst>
      <p:ext uri="{BB962C8B-B14F-4D97-AF65-F5344CB8AC3E}">
        <p14:creationId xmlns:p14="http://schemas.microsoft.com/office/powerpoint/2010/main" val="2373158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26A37F3A-D218-4A1C-A635-3724C7202B70}" type="datetimeFigureOut">
              <a:rPr lang="tr-TR" smtClean="0"/>
              <a:t>6.03.2025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A4EF0E82-D2B1-41A3-B267-25A302760E24}" type="slidenum">
              <a:rPr lang="tr-TR" smtClean="0"/>
              <a:t>‹#›</a:t>
            </a:fld>
            <a:endParaRPr lang="tr-TR"/>
          </a:p>
        </p:txBody>
      </p:sp>
    </p:spTree>
    <p:extLst>
      <p:ext uri="{BB962C8B-B14F-4D97-AF65-F5344CB8AC3E}">
        <p14:creationId xmlns:p14="http://schemas.microsoft.com/office/powerpoint/2010/main" val="2731848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26A37F3A-D218-4A1C-A635-3724C7202B70}" type="datetimeFigureOut">
              <a:rPr lang="tr-TR" smtClean="0"/>
              <a:t>6.03.2025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4EF0E82-D2B1-41A3-B267-25A302760E24}" type="slidenum">
              <a:rPr lang="tr-TR" smtClean="0"/>
              <a:t>‹#›</a:t>
            </a:fld>
            <a:endParaRPr lang="tr-TR"/>
          </a:p>
        </p:txBody>
      </p:sp>
    </p:spTree>
    <p:extLst>
      <p:ext uri="{BB962C8B-B14F-4D97-AF65-F5344CB8AC3E}">
        <p14:creationId xmlns:p14="http://schemas.microsoft.com/office/powerpoint/2010/main" val="3583834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26A37F3A-D218-4A1C-A635-3724C7202B70}" type="datetimeFigureOut">
              <a:rPr lang="tr-TR" smtClean="0"/>
              <a:t>6.03.2025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4EF0E82-D2B1-41A3-B267-25A302760E24}" type="slidenum">
              <a:rPr lang="tr-TR" smtClean="0"/>
              <a:t>‹#›</a:t>
            </a:fld>
            <a:endParaRPr lang="tr-TR"/>
          </a:p>
        </p:txBody>
      </p:sp>
    </p:spTree>
    <p:extLst>
      <p:ext uri="{BB962C8B-B14F-4D97-AF65-F5344CB8AC3E}">
        <p14:creationId xmlns:p14="http://schemas.microsoft.com/office/powerpoint/2010/main" val="269286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A37F3A-D218-4A1C-A635-3724C7202B70}" type="datetimeFigureOut">
              <a:rPr lang="tr-TR" smtClean="0"/>
              <a:t>6.03.2025</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EF0E82-D2B1-41A3-B267-25A302760E24}" type="slidenum">
              <a:rPr lang="tr-TR" smtClean="0"/>
              <a:t>‹#›</a:t>
            </a:fld>
            <a:endParaRPr lang="tr-TR"/>
          </a:p>
        </p:txBody>
      </p:sp>
    </p:spTree>
    <p:extLst>
      <p:ext uri="{BB962C8B-B14F-4D97-AF65-F5344CB8AC3E}">
        <p14:creationId xmlns:p14="http://schemas.microsoft.com/office/powerpoint/2010/main" val="5316761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257695"/>
            <a:ext cx="9144000" cy="3252268"/>
          </a:xfrm>
        </p:spPr>
        <p:txBody>
          <a:bodyPr>
            <a:normAutofit fontScale="90000"/>
          </a:bodyPr>
          <a:lstStyle/>
          <a:p>
            <a:r>
              <a:rPr lang="tr-TR" b="1" dirty="0"/>
              <a:t>Yapım İşlerinde Gelir Vergisi (Stopaj) Kesintisi Hangi Durumlarda </a:t>
            </a:r>
            <a:r>
              <a:rPr lang="tr-TR" b="1" dirty="0" smtClean="0"/>
              <a:t>Yapılır?</a:t>
            </a:r>
            <a:r>
              <a:rPr lang="tr-TR" b="1" dirty="0"/>
              <a:t/>
            </a:r>
            <a:br>
              <a:rPr lang="tr-TR" b="1" dirty="0"/>
            </a:br>
            <a:endParaRPr lang="tr-TR" dirty="0"/>
          </a:p>
        </p:txBody>
      </p:sp>
      <p:sp>
        <p:nvSpPr>
          <p:cNvPr id="3" name="Alt Başlık 2"/>
          <p:cNvSpPr>
            <a:spLocks noGrp="1"/>
          </p:cNvSpPr>
          <p:nvPr>
            <p:ph type="subTitle" idx="1"/>
          </p:nvPr>
        </p:nvSpPr>
        <p:spPr>
          <a:xfrm>
            <a:off x="1524000" y="4449936"/>
            <a:ext cx="9144000" cy="1655762"/>
          </a:xfrm>
        </p:spPr>
        <p:txBody>
          <a:bodyPr/>
          <a:lstStyle/>
          <a:p>
            <a:r>
              <a:rPr lang="tr-TR" b="1" dirty="0" smtClean="0"/>
              <a:t>Yıllara </a:t>
            </a:r>
            <a:r>
              <a:rPr lang="tr-TR" b="1" dirty="0"/>
              <a:t>yaygın inşaat ve onarım işleri ile </a:t>
            </a:r>
            <a:r>
              <a:rPr lang="tr-TR" dirty="0"/>
              <a:t>ilgili olarak yapılan hakediş ödemelerinde gelir vergisi diğer bir adıyla stopaj kesintisi ile uygulanmaktadır.</a:t>
            </a:r>
          </a:p>
        </p:txBody>
      </p:sp>
    </p:spTree>
    <p:extLst>
      <p:ext uri="{BB962C8B-B14F-4D97-AF65-F5344CB8AC3E}">
        <p14:creationId xmlns:p14="http://schemas.microsoft.com/office/powerpoint/2010/main" val="1058103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r>
              <a:rPr lang="tr-TR" sz="3600" dirty="0" smtClean="0"/>
              <a:t>Taahhüt dosyasına eklenmesi gereken tüm belgeler eklenir.</a:t>
            </a:r>
            <a:br>
              <a:rPr lang="tr-TR" sz="3600" dirty="0" smtClean="0"/>
            </a:br>
            <a:endParaRPr lang="tr-TR" sz="3600" dirty="0"/>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28144" y="1825625"/>
            <a:ext cx="7735712" cy="4351338"/>
          </a:xfrm>
        </p:spPr>
      </p:pic>
    </p:spTree>
    <p:extLst>
      <p:ext uri="{BB962C8B-B14F-4D97-AF65-F5344CB8AC3E}">
        <p14:creationId xmlns:p14="http://schemas.microsoft.com/office/powerpoint/2010/main" val="2049425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13104" y="1479665"/>
            <a:ext cx="8350752" cy="4697298"/>
          </a:xfrm>
        </p:spPr>
      </p:pic>
    </p:spTree>
    <p:extLst>
      <p:ext uri="{BB962C8B-B14F-4D97-AF65-F5344CB8AC3E}">
        <p14:creationId xmlns:p14="http://schemas.microsoft.com/office/powerpoint/2010/main" val="3900710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28144" y="1825625"/>
            <a:ext cx="7735712" cy="4351338"/>
          </a:xfrm>
        </p:spPr>
      </p:pic>
    </p:spTree>
    <p:extLst>
      <p:ext uri="{BB962C8B-B14F-4D97-AF65-F5344CB8AC3E}">
        <p14:creationId xmlns:p14="http://schemas.microsoft.com/office/powerpoint/2010/main" val="2153008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r>
              <a:rPr lang="tr-TR" sz="3200" dirty="0" smtClean="0"/>
              <a:t>Gerçekleştirme görevlisine gönder yapınca veri giriş görevlisinin görevi biter.</a:t>
            </a:r>
            <a:br>
              <a:rPr lang="tr-TR" sz="3200" dirty="0" smtClean="0"/>
            </a:br>
            <a:endParaRPr lang="tr-TR" sz="3200" dirty="0"/>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28144" y="1825625"/>
            <a:ext cx="7735712" cy="4351338"/>
          </a:xfrm>
        </p:spPr>
      </p:pic>
    </p:spTree>
    <p:extLst>
      <p:ext uri="{BB962C8B-B14F-4D97-AF65-F5344CB8AC3E}">
        <p14:creationId xmlns:p14="http://schemas.microsoft.com/office/powerpoint/2010/main" val="335358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28144" y="1825625"/>
            <a:ext cx="7735712" cy="4351338"/>
          </a:xfrm>
        </p:spPr>
      </p:pic>
      <p:pic>
        <p:nvPicPr>
          <p:cNvPr id="5" name="Resim 4"/>
          <p:cNvPicPr>
            <a:picLocks noChangeAspect="1"/>
          </p:cNvPicPr>
          <p:nvPr/>
        </p:nvPicPr>
        <p:blipFill>
          <a:blip r:embed="rId3"/>
          <a:stretch>
            <a:fillRect/>
          </a:stretch>
        </p:blipFill>
        <p:spPr>
          <a:xfrm>
            <a:off x="814387" y="104776"/>
            <a:ext cx="10391775" cy="6515100"/>
          </a:xfrm>
          <a:prstGeom prst="rect">
            <a:avLst/>
          </a:prstGeom>
        </p:spPr>
      </p:pic>
    </p:spTree>
    <p:extLst>
      <p:ext uri="{BB962C8B-B14F-4D97-AF65-F5344CB8AC3E}">
        <p14:creationId xmlns:p14="http://schemas.microsoft.com/office/powerpoint/2010/main" val="2734050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76225" y="332509"/>
            <a:ext cx="11077575" cy="6230216"/>
          </a:xfrm>
        </p:spPr>
        <p:txBody>
          <a:bodyPr>
            <a:normAutofit fontScale="92500" lnSpcReduction="10000"/>
          </a:bodyPr>
          <a:lstStyle/>
          <a:p>
            <a:r>
              <a:rPr lang="tr-TR" sz="2600" dirty="0" smtClean="0"/>
              <a:t>252 Binalar Hesabı’nın kullanılması. </a:t>
            </a:r>
            <a:r>
              <a:rPr lang="tr-TR" sz="2600" dirty="0"/>
              <a:t>Mütemmim </a:t>
            </a:r>
            <a:r>
              <a:rPr lang="tr-TR" sz="2600" dirty="0" smtClean="0"/>
              <a:t>cüz (</a:t>
            </a:r>
            <a:r>
              <a:rPr lang="tr-TR" sz="2600" dirty="0"/>
              <a:t>bir bütünün vazgeçilmez ya da bütünleyici parçası anlamlarına </a:t>
            </a:r>
            <a:r>
              <a:rPr lang="tr-TR" sz="2600" dirty="0" smtClean="0"/>
              <a:t>gelir) olarak yapılan 114.000 </a:t>
            </a:r>
            <a:r>
              <a:rPr lang="tr-TR" sz="2600" dirty="0" smtClean="0"/>
              <a:t>TL’nin(KDV’li) </a:t>
            </a:r>
            <a:r>
              <a:rPr lang="tr-TR" sz="2600" dirty="0" smtClean="0"/>
              <a:t>üzerindeki tüm işlemler binalar hesabında takip edilir.</a:t>
            </a:r>
          </a:p>
          <a:p>
            <a:r>
              <a:rPr lang="tr-TR" sz="2600" dirty="0" smtClean="0"/>
              <a:t>258 Yapılmakta Olan </a:t>
            </a:r>
            <a:r>
              <a:rPr lang="tr-TR" sz="2600" dirty="0"/>
              <a:t>Y</a:t>
            </a:r>
            <a:r>
              <a:rPr lang="tr-TR" sz="2600" dirty="0" smtClean="0"/>
              <a:t>atırımlar Hesabı: Sıfırdan veya ikmal inşaatın tamamlanmasına kadarki tüm harcamalar bu hesapta izlenir. Geçici kabulden sonra ilgili hesabına aktarılır.</a:t>
            </a:r>
          </a:p>
          <a:p>
            <a:r>
              <a:rPr lang="tr-TR" sz="2600" dirty="0" smtClean="0"/>
              <a:t>Nefaset </a:t>
            </a:r>
            <a:r>
              <a:rPr lang="tr-TR" sz="2600" dirty="0"/>
              <a:t>kesintisi </a:t>
            </a:r>
            <a:r>
              <a:rPr lang="tr-TR" sz="2600" dirty="0" smtClean="0"/>
              <a:t>nedir? Hakedişler </a:t>
            </a:r>
            <a:r>
              <a:rPr lang="tr-TR" sz="2600" dirty="0"/>
              <a:t>üzerinden kesilen nefaset bedeli kesintileri; bir işin sözleşmede öngörülen standartlara uygun bir şekilde yapılmaması halinde işi yaptıranın işi yapana eksik ödeme yapmasına imkan veren ve cezai şarta benzeyen bir uygulamadır</a:t>
            </a:r>
            <a:r>
              <a:rPr lang="tr-TR" sz="2600" dirty="0" smtClean="0"/>
              <a:t>. Kesinti hakediş raporunda belirtilir. Faturaya yansıtılmaz. Kesinti </a:t>
            </a:r>
            <a:r>
              <a:rPr lang="tr-TR" sz="2600" dirty="0"/>
              <a:t>ö</a:t>
            </a:r>
            <a:r>
              <a:rPr lang="tr-TR" sz="2600" dirty="0" smtClean="0"/>
              <a:t>deme emrinde hakedişten kesilir. Ödeme emrinde kesintinin adı diğer idari para cezası olarak belirlenir.</a:t>
            </a:r>
          </a:p>
          <a:p>
            <a:r>
              <a:rPr lang="tr-TR" sz="2600" dirty="0" smtClean="0"/>
              <a:t>Damga vergisi,  %3 geçici kabul kesintileri, nefaset kesintileri faturaya yansıtılamaz gösterilmez. Bu hesaplamalar ödeme emri belgesinde yansıtılır, gösterilir.</a:t>
            </a:r>
          </a:p>
          <a:p>
            <a:r>
              <a:rPr lang="tr-TR" sz="2600" dirty="0" smtClean="0"/>
              <a:t>Muayene Kabul Komisyonu kimlerden oluşur?</a:t>
            </a:r>
            <a:r>
              <a:rPr lang="tr-TR" sz="2600" dirty="0"/>
              <a:t> </a:t>
            </a:r>
            <a:r>
              <a:rPr lang="tr-TR" sz="2600" dirty="0" smtClean="0"/>
              <a:t>Yetkili </a:t>
            </a:r>
            <a:r>
              <a:rPr lang="tr-TR" sz="2600" dirty="0"/>
              <a:t>makam tarafından; biri başkan, biri işin uzmanı, biri muayene edilecek mal ile ilgili mal sorumlusu olmak üzere, en az üç veya daha fazla tek </a:t>
            </a:r>
            <a:r>
              <a:rPr lang="tr-TR" sz="2600" dirty="0" smtClean="0"/>
              <a:t>sayıda (5,7,9 vb.) </a:t>
            </a:r>
            <a:r>
              <a:rPr lang="tr-TR" sz="2600" dirty="0"/>
              <a:t>kişi ile yedek üyelerden oluşan muayene ve kabul komisyonları kurulur.</a:t>
            </a:r>
            <a:endParaRPr lang="tr-TR" sz="2600" dirty="0" smtClean="0"/>
          </a:p>
          <a:p>
            <a:endParaRPr lang="tr-TR" dirty="0"/>
          </a:p>
          <a:p>
            <a:endParaRPr lang="tr-TR" dirty="0" smtClean="0"/>
          </a:p>
        </p:txBody>
      </p:sp>
    </p:spTree>
    <p:extLst>
      <p:ext uri="{BB962C8B-B14F-4D97-AF65-F5344CB8AC3E}">
        <p14:creationId xmlns:p14="http://schemas.microsoft.com/office/powerpoint/2010/main" val="3273250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00100" y="519719"/>
            <a:ext cx="10515600" cy="6525491"/>
          </a:xfrm>
        </p:spPr>
        <p:txBody>
          <a:bodyPr>
            <a:normAutofit fontScale="92500" lnSpcReduction="10000"/>
          </a:bodyPr>
          <a:lstStyle/>
          <a:p>
            <a:endParaRPr lang="tr-TR" dirty="0" smtClean="0"/>
          </a:p>
          <a:p>
            <a:r>
              <a:rPr lang="tr-TR" dirty="0" smtClean="0"/>
              <a:t>Hesapların ekonomik kodlarının harcama şekline göre dikkat edilmesi.</a:t>
            </a:r>
          </a:p>
          <a:p>
            <a:r>
              <a:rPr lang="tr-TR" dirty="0" smtClean="0"/>
              <a:t>Binalar hesabı kullanılırken binanın mülkiyet mi tahsisli mi olduğuna bakılarak ekonomik kodların seçilmesi.</a:t>
            </a:r>
          </a:p>
          <a:p>
            <a:r>
              <a:rPr lang="tr-TR" dirty="0" smtClean="0"/>
              <a:t>Bina değerlerinin artırımında yapı işlerindeki tablo ile muhasebe kayıtlarının tutması gerekmektedir. Sayıştay’ın ehemmiyet gösterdiği bir konudur.</a:t>
            </a:r>
          </a:p>
          <a:p>
            <a:r>
              <a:rPr lang="tr-TR" dirty="0" smtClean="0"/>
              <a:t>Kiraya verilen kantinlerin metrekareye düşen değerlerinin her yıl muhasebe birimine bildirilmesi.</a:t>
            </a:r>
          </a:p>
          <a:p>
            <a:r>
              <a:rPr lang="tr-TR" dirty="0" smtClean="0"/>
              <a:t>Teminat mektuplarının süresinin iş sürecine göre takip edilmesi. Nakdi teminatların iadesinde, ilgililerin talep etmemesi durumunda tebligat gönderilmesi gerekmektedir. Tebligattan itibaren 2 yıl içinde ödenmeyen nakdi teminatın hazineye irat kaydedilmesi. </a:t>
            </a:r>
          </a:p>
          <a:p>
            <a:r>
              <a:rPr lang="tr-TR" dirty="0"/>
              <a:t> </a:t>
            </a:r>
            <a:r>
              <a:rPr lang="tr-TR" dirty="0" smtClean="0"/>
              <a:t>Yıl sonunda bütçe emanetine alınan ödemelerin eksikleri ödeme anında tamamlandığından ve ödeneğin harcanması gerektiğinden tolerans tanınmaktadır. Bu gibi işlemlerin yıl içinde yapılan ödemelerde yapılmaması ve talep edilmemesi.</a:t>
            </a:r>
          </a:p>
        </p:txBody>
      </p:sp>
    </p:spTree>
    <p:extLst>
      <p:ext uri="{BB962C8B-B14F-4D97-AF65-F5344CB8AC3E}">
        <p14:creationId xmlns:p14="http://schemas.microsoft.com/office/powerpoint/2010/main" val="3035451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MUHASEBE YETKİLİSİ</a:t>
            </a:r>
            <a:endParaRPr lang="tr-TR" dirty="0"/>
          </a:p>
        </p:txBody>
      </p:sp>
      <p:sp>
        <p:nvSpPr>
          <p:cNvPr id="3" name="İçerik Yer Tutucusu 2"/>
          <p:cNvSpPr>
            <a:spLocks noGrp="1"/>
          </p:cNvSpPr>
          <p:nvPr>
            <p:ph idx="1"/>
          </p:nvPr>
        </p:nvSpPr>
        <p:spPr>
          <a:xfrm>
            <a:off x="676275" y="1690688"/>
            <a:ext cx="10677525" cy="4486275"/>
          </a:xfrm>
        </p:spPr>
        <p:txBody>
          <a:bodyPr>
            <a:normAutofit/>
          </a:bodyPr>
          <a:lstStyle/>
          <a:p>
            <a:r>
              <a:rPr lang="tr-TR" dirty="0"/>
              <a:t>Evrak inceleme süreci, evrakın muhasebe birimine gelmesini takip eden günden itibaren 4 iş günüdür</a:t>
            </a:r>
            <a:r>
              <a:rPr lang="tr-TR" dirty="0" smtClean="0"/>
              <a:t>.</a:t>
            </a:r>
          </a:p>
          <a:p>
            <a:r>
              <a:rPr lang="tr-TR" dirty="0" smtClean="0"/>
              <a:t>Muhasebe </a:t>
            </a:r>
            <a:r>
              <a:rPr lang="tr-TR" dirty="0"/>
              <a:t>yetkilileri ödeme aşamasında, ödeme emri belgesi ve eki belgeler üzerinde;</a:t>
            </a:r>
          </a:p>
          <a:p>
            <a:r>
              <a:rPr lang="tr-TR" dirty="0"/>
              <a:t>a) Yetkililerin imzasını,</a:t>
            </a:r>
          </a:p>
          <a:p>
            <a:r>
              <a:rPr lang="tr-TR" dirty="0"/>
              <a:t>b) Ödemeye ilişkin ilgili mevzuatında sayılan belgelerin tamam olmasını,</a:t>
            </a:r>
          </a:p>
          <a:p>
            <a:r>
              <a:rPr lang="tr-TR" dirty="0"/>
              <a:t>c) Maddi hata bulunup bulunmadığını,</a:t>
            </a:r>
          </a:p>
          <a:p>
            <a:r>
              <a:rPr lang="tr-TR" dirty="0"/>
              <a:t>d) Hak sahibinin kimliğine ilişkin bilgileri</a:t>
            </a:r>
            <a:r>
              <a:rPr lang="tr-TR" dirty="0" smtClean="0"/>
              <a:t>, kontrol </a:t>
            </a:r>
            <a:r>
              <a:rPr lang="tr-TR" dirty="0"/>
              <a:t>etmekle yükümlüdür.</a:t>
            </a:r>
          </a:p>
          <a:p>
            <a:endParaRPr lang="tr-TR" dirty="0"/>
          </a:p>
        </p:txBody>
      </p:sp>
    </p:spTree>
    <p:extLst>
      <p:ext uri="{BB962C8B-B14F-4D97-AF65-F5344CB8AC3E}">
        <p14:creationId xmlns:p14="http://schemas.microsoft.com/office/powerpoint/2010/main" val="4082462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smtClean="0"/>
              <a:t>Uygulanan gelir vergisi kesintisi (stopaj) oranı %3’ten %5’e yükseltilmiştir.</a:t>
            </a:r>
          </a:p>
          <a:p>
            <a:r>
              <a:rPr lang="tr-TR" dirty="0" smtClean="0"/>
              <a:t>Kesintinin faturada gösterilmesi gerekiyor.</a:t>
            </a:r>
          </a:p>
        </p:txBody>
      </p:sp>
    </p:spTree>
    <p:extLst>
      <p:ext uri="{BB962C8B-B14F-4D97-AF65-F5344CB8AC3E}">
        <p14:creationId xmlns:p14="http://schemas.microsoft.com/office/powerpoint/2010/main" val="4227745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Başlangıçta aynı yıl içinde bitmesi öngörülen işin ertesi yıla sarkması halinde gelir vergisi kesintisi</a:t>
            </a:r>
          </a:p>
        </p:txBody>
      </p:sp>
      <p:sp>
        <p:nvSpPr>
          <p:cNvPr id="3" name="İçerik Yer Tutucusu 2"/>
          <p:cNvSpPr>
            <a:spLocks noGrp="1"/>
          </p:cNvSpPr>
          <p:nvPr>
            <p:ph idx="1"/>
          </p:nvPr>
        </p:nvSpPr>
        <p:spPr/>
        <p:txBody>
          <a:bodyPr/>
          <a:lstStyle/>
          <a:p>
            <a:r>
              <a:rPr lang="tr-TR" dirty="0"/>
              <a:t>Başlangıçta aynı yıl içinde başlayarak bitirilmesi planlandığı için birden fazla takvim yılına sirayet etmeyen yapım işlerinde yapılan hakediş ödemeleri üzerinden gelir vergisi vergi kesintisi yapılmayacaktır. Ancak, başlangıçta yıllara sari olmayan bir işin daha sonra </a:t>
            </a:r>
            <a:r>
              <a:rPr lang="tr-TR" b="1" dirty="0"/>
              <a:t>yıllara sari iş vasfı kazanması halinde yıllara sari inşaat vasfını kazandığı tarihinden sonra yapılacak olan hakediş ödemeleri üzerinden gelir vergisi kesintisi yapılması gerekir.</a:t>
            </a:r>
            <a:endParaRPr lang="tr-TR" dirty="0"/>
          </a:p>
        </p:txBody>
      </p:sp>
    </p:spTree>
    <p:extLst>
      <p:ext uri="{BB962C8B-B14F-4D97-AF65-F5344CB8AC3E}">
        <p14:creationId xmlns:p14="http://schemas.microsoft.com/office/powerpoint/2010/main" val="1147125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TAAHHÜT KARTI İŞLEMLERİ</a:t>
            </a:r>
            <a:endParaRPr lang="tr-TR" dirty="0"/>
          </a:p>
        </p:txBody>
      </p:sp>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6953" y="1529542"/>
            <a:ext cx="9808797" cy="4962698"/>
          </a:xfrm>
        </p:spPr>
      </p:pic>
    </p:spTree>
    <p:extLst>
      <p:ext uri="{BB962C8B-B14F-4D97-AF65-F5344CB8AC3E}">
        <p14:creationId xmlns:p14="http://schemas.microsoft.com/office/powerpoint/2010/main" val="329866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870363"/>
            <a:ext cx="10515600" cy="4306599"/>
          </a:xfrm>
        </p:spPr>
        <p:txBody>
          <a:bodyPr/>
          <a:lstStyle/>
          <a:p>
            <a:r>
              <a:rPr lang="tr-TR" dirty="0" smtClean="0"/>
              <a:t>VERİ GİRİŞ GÖREVLİSİ ROLÜ İLE HARCAMA YÖNETİM SİSTEMİNE GİRİŞ YAPIYORUZ.</a:t>
            </a:r>
          </a:p>
          <a:p>
            <a:r>
              <a:rPr lang="tr-TR" dirty="0" smtClean="0"/>
              <a:t>TAAHHÜT İŞLEMLERİNE TIKLIYORUZ.</a:t>
            </a:r>
          </a:p>
          <a:p>
            <a:r>
              <a:rPr lang="tr-TR" dirty="0" smtClean="0"/>
              <a:t>EKLE BUTONUNA BAS.</a:t>
            </a:r>
          </a:p>
          <a:p>
            <a:endParaRPr lang="tr-TR" dirty="0"/>
          </a:p>
          <a:p>
            <a:pPr marL="0" indent="0">
              <a:buNone/>
            </a:pPr>
            <a:endParaRPr lang="tr-TR" dirty="0"/>
          </a:p>
        </p:txBody>
      </p:sp>
    </p:spTree>
    <p:extLst>
      <p:ext uri="{BB962C8B-B14F-4D97-AF65-F5344CB8AC3E}">
        <p14:creationId xmlns:p14="http://schemas.microsoft.com/office/powerpoint/2010/main" val="2812222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6662" y="1055716"/>
            <a:ext cx="9617825" cy="5121247"/>
          </a:xfrm>
        </p:spPr>
      </p:pic>
    </p:spTree>
    <p:extLst>
      <p:ext uri="{BB962C8B-B14F-4D97-AF65-F5344CB8AC3E}">
        <p14:creationId xmlns:p14="http://schemas.microsoft.com/office/powerpoint/2010/main" val="1606911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                      ÖRNEK UYGULAMA</a:t>
            </a:r>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4029" y="1571105"/>
            <a:ext cx="10289771" cy="4937760"/>
          </a:xfrm>
        </p:spPr>
      </p:pic>
    </p:spTree>
    <p:extLst>
      <p:ext uri="{BB962C8B-B14F-4D97-AF65-F5344CB8AC3E}">
        <p14:creationId xmlns:p14="http://schemas.microsoft.com/office/powerpoint/2010/main" val="4130761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smtClean="0"/>
              <a:t>TAAHÜT TÜRÜNDE 3 SEÇENEĞİMİZ VAR.</a:t>
            </a:r>
          </a:p>
          <a:p>
            <a:r>
              <a:rPr lang="tr-TR" dirty="0" smtClean="0"/>
              <a:t>A)CARİ YIL TAAHHÜT İŞLEMLERİ</a:t>
            </a:r>
          </a:p>
          <a:p>
            <a:r>
              <a:rPr lang="tr-TR" dirty="0" smtClean="0"/>
              <a:t>B)ERTESİ YILA GEÇEN YÜKLENMELER</a:t>
            </a:r>
          </a:p>
          <a:p>
            <a:r>
              <a:rPr lang="tr-TR" dirty="0" smtClean="0"/>
              <a:t>C)YILLARA YAYGIN YÜKLENMELER</a:t>
            </a:r>
          </a:p>
          <a:p>
            <a:pPr marL="0" indent="0">
              <a:buNone/>
            </a:pPr>
            <a:r>
              <a:rPr lang="tr-TR" dirty="0" smtClean="0"/>
              <a:t>HANGİSİ UYGUNSA ONUN SEÇİLMESİ GEREKİYOR.</a:t>
            </a:r>
            <a:endParaRPr lang="tr-TR" dirty="0"/>
          </a:p>
        </p:txBody>
      </p:sp>
    </p:spTree>
    <p:extLst>
      <p:ext uri="{BB962C8B-B14F-4D97-AF65-F5344CB8AC3E}">
        <p14:creationId xmlns:p14="http://schemas.microsoft.com/office/powerpoint/2010/main" val="798483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621617"/>
          </a:xfrm>
        </p:spPr>
        <p:txBody>
          <a:bodyPr>
            <a:normAutofit/>
          </a:bodyPr>
          <a:lstStyle/>
          <a:p>
            <a:r>
              <a:rPr lang="tr-TR" sz="2800" dirty="0" smtClean="0"/>
              <a:t>KDV’SİZ SÖZLEŞME TUTARI KISMI: TERTİPLERİ EKLEYİNCE OTOMATİK ÇIKIYOR, MANUEL EKLEME YAPILMIYOR.</a:t>
            </a:r>
            <a:br>
              <a:rPr lang="tr-TR" sz="2800" dirty="0" smtClean="0"/>
            </a:br>
            <a:endParaRPr lang="tr-TR" sz="2800" dirty="0"/>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97775" y="1911927"/>
            <a:ext cx="9983585" cy="4688985"/>
          </a:xfrm>
        </p:spPr>
      </p:pic>
    </p:spTree>
    <p:extLst>
      <p:ext uri="{BB962C8B-B14F-4D97-AF65-F5344CB8AC3E}">
        <p14:creationId xmlns:p14="http://schemas.microsoft.com/office/powerpoint/2010/main" val="3385178919"/>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403</TotalTime>
  <Words>365</Words>
  <Application>Microsoft Office PowerPoint</Application>
  <PresentationFormat>Geniş ekran</PresentationFormat>
  <Paragraphs>38</Paragraphs>
  <Slides>17</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17</vt:i4>
      </vt:variant>
    </vt:vector>
  </HeadingPairs>
  <TitlesOfParts>
    <vt:vector size="21" baseType="lpstr">
      <vt:lpstr>Arial</vt:lpstr>
      <vt:lpstr>Calibri</vt:lpstr>
      <vt:lpstr>Calibri Light</vt:lpstr>
      <vt:lpstr>Office Teması</vt:lpstr>
      <vt:lpstr>Yapım İşlerinde Gelir Vergisi (Stopaj) Kesintisi Hangi Durumlarda Yapılır? </vt:lpstr>
      <vt:lpstr>PowerPoint Sunusu</vt:lpstr>
      <vt:lpstr>Başlangıçta aynı yıl içinde bitmesi öngörülen işin ertesi yıla sarkması halinde gelir vergisi kesintisi</vt:lpstr>
      <vt:lpstr>TAAHHÜT KARTI İŞLEMLERİ</vt:lpstr>
      <vt:lpstr>PowerPoint Sunusu</vt:lpstr>
      <vt:lpstr>PowerPoint Sunusu</vt:lpstr>
      <vt:lpstr>                      ÖRNEK UYGULAMA</vt:lpstr>
      <vt:lpstr>PowerPoint Sunusu</vt:lpstr>
      <vt:lpstr>KDV’SİZ SÖZLEŞME TUTARI KISMI: TERTİPLERİ EKLEYİNCE OTOMATİK ÇIKIYOR, MANUEL EKLEME YAPILMIYOR. </vt:lpstr>
      <vt:lpstr>Taahhüt dosyasına eklenmesi gereken tüm belgeler eklenir. </vt:lpstr>
      <vt:lpstr>PowerPoint Sunusu</vt:lpstr>
      <vt:lpstr>PowerPoint Sunusu</vt:lpstr>
      <vt:lpstr>Gerçekleştirme görevlisine gönder yapınca veri giriş görevlisinin görevi biter. </vt:lpstr>
      <vt:lpstr>PowerPoint Sunusu</vt:lpstr>
      <vt:lpstr>PowerPoint Sunusu</vt:lpstr>
      <vt:lpstr>PowerPoint Sunusu</vt:lpstr>
      <vt:lpstr>MUHASEBE YETKİLİSİ</vt:lpstr>
    </vt:vector>
  </TitlesOfParts>
  <Company>Sakarya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Yapım İşlerinde Gelir Vergisi (Stopaj) Kesintisi Hangi Durumlarda Yapılabilir?</dc:title>
  <dc:creator>SUBU</dc:creator>
  <cp:lastModifiedBy>SUBU</cp:lastModifiedBy>
  <cp:revision>21</cp:revision>
  <dcterms:created xsi:type="dcterms:W3CDTF">2025-02-25T11:21:32Z</dcterms:created>
  <dcterms:modified xsi:type="dcterms:W3CDTF">2025-03-06T11:25:53Z</dcterms:modified>
</cp:coreProperties>
</file>