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376" r:id="rId3"/>
    <p:sldId id="377" r:id="rId4"/>
    <p:sldId id="374" r:id="rId5"/>
    <p:sldId id="375" r:id="rId6"/>
    <p:sldId id="369" r:id="rId7"/>
    <p:sldId id="378" r:id="rId8"/>
    <p:sldId id="373" r:id="rId9"/>
    <p:sldId id="367" r:id="rId10"/>
    <p:sldId id="379" r:id="rId11"/>
    <p:sldId id="380" r:id="rId12"/>
    <p:sldId id="360" r:id="rId13"/>
    <p:sldId id="265" r:id="rId14"/>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FF00"/>
    <a:srgbClr val="009E4A"/>
    <a:srgbClr val="FFFF24"/>
    <a:srgbClr val="FFED00"/>
    <a:srgbClr val="9EF3C8"/>
    <a:srgbClr val="003DA6"/>
    <a:srgbClr val="E6E7E9"/>
    <a:srgbClr val="D7E7F5"/>
    <a:srgbClr val="0C0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5574" autoAdjust="0"/>
  </p:normalViewPr>
  <p:slideViewPr>
    <p:cSldViewPr snapToGrid="0" snapToObjects="1">
      <p:cViewPr varScale="1">
        <p:scale>
          <a:sx n="87" d="100"/>
          <a:sy n="87" d="100"/>
        </p:scale>
        <p:origin x="610" y="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4630F-AD7F-44A0-85B6-3E155F04ED85}" type="datetimeFigureOut">
              <a:rPr lang="tr-TR" smtClean="0"/>
              <a:t>24.02.2023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CDBD8-EC84-423A-A262-ECC1E922CBC6}" type="slidenum">
              <a:rPr lang="tr-TR" smtClean="0"/>
              <a:t>‹#›</a:t>
            </a:fld>
            <a:endParaRPr lang="tr-TR"/>
          </a:p>
        </p:txBody>
      </p:sp>
    </p:spTree>
    <p:extLst>
      <p:ext uri="{BB962C8B-B14F-4D97-AF65-F5344CB8AC3E}">
        <p14:creationId xmlns:p14="http://schemas.microsoft.com/office/powerpoint/2010/main" val="213835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880F-2CDF-D74B-A450-9BC1E4723979}"/>
              </a:ext>
            </a:extLst>
          </p:cNvPr>
          <p:cNvSpPr>
            <a:spLocks noGrp="1"/>
          </p:cNvSpPr>
          <p:nvPr>
            <p:ph type="ctrTitle"/>
          </p:nvPr>
        </p:nvSpPr>
        <p:spPr>
          <a:xfrm>
            <a:off x="1524000" y="2238476"/>
            <a:ext cx="9144000" cy="1655762"/>
          </a:xfrm>
        </p:spPr>
        <p:txBody>
          <a:bodyPr anchor="b"/>
          <a:lstStyle>
            <a:lvl1pPr algn="ctr">
              <a:defRPr sz="6000">
                <a:solidFill>
                  <a:schemeClr val="bg1"/>
                </a:solidFill>
              </a:defRPr>
            </a:lvl1pPr>
          </a:lstStyle>
          <a:p>
            <a:r>
              <a:rPr lang="en-US" dirty="0"/>
              <a:t>Click to edit Master title style</a:t>
            </a:r>
            <a:endParaRPr lang="en-TR" dirty="0"/>
          </a:p>
        </p:txBody>
      </p:sp>
      <p:sp>
        <p:nvSpPr>
          <p:cNvPr id="3" name="Subtitle 2">
            <a:extLst>
              <a:ext uri="{FF2B5EF4-FFF2-40B4-BE49-F238E27FC236}">
                <a16:creationId xmlns:a16="http://schemas.microsoft.com/office/drawing/2014/main" id="{95AEAD10-2AC0-3B4D-9A72-D7E6840F9BC1}"/>
              </a:ext>
            </a:extLst>
          </p:cNvPr>
          <p:cNvSpPr>
            <a:spLocks noGrp="1"/>
          </p:cNvSpPr>
          <p:nvPr>
            <p:ph type="subTitle" idx="1"/>
          </p:nvPr>
        </p:nvSpPr>
        <p:spPr>
          <a:xfrm>
            <a:off x="1524000" y="3986313"/>
            <a:ext cx="9144000" cy="1655762"/>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TR"/>
          </a:p>
        </p:txBody>
      </p:sp>
      <p:pic>
        <p:nvPicPr>
          <p:cNvPr id="7" name="Picture 6">
            <a:extLst>
              <a:ext uri="{FF2B5EF4-FFF2-40B4-BE49-F238E27FC236}">
                <a16:creationId xmlns:a16="http://schemas.microsoft.com/office/drawing/2014/main" id="{A8CE11F0-A589-8446-95C8-B3EAF878B143}"/>
              </a:ext>
            </a:extLst>
          </p:cNvPr>
          <p:cNvPicPr>
            <a:picLocks noChangeAspect="1"/>
          </p:cNvPicPr>
          <p:nvPr userDrawn="1"/>
        </p:nvPicPr>
        <p:blipFill>
          <a:blip r:embed="rId2"/>
          <a:stretch>
            <a:fillRect/>
          </a:stretch>
        </p:blipFill>
        <p:spPr>
          <a:xfrm>
            <a:off x="5346710" y="518147"/>
            <a:ext cx="1498591" cy="1579677"/>
          </a:xfrm>
          <a:prstGeom prst="rect">
            <a:avLst/>
          </a:prstGeom>
        </p:spPr>
      </p:pic>
    </p:spTree>
    <p:extLst>
      <p:ext uri="{BB962C8B-B14F-4D97-AF65-F5344CB8AC3E}">
        <p14:creationId xmlns:p14="http://schemas.microsoft.com/office/powerpoint/2010/main" val="178228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FFB9-148A-0E4E-9545-82CB0A85D93F}"/>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4D5D1A2A-EEEA-A24E-89DB-056DA08CF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D66B6525-5D7C-5A4B-867D-AF92E710749B}"/>
              </a:ext>
            </a:extLst>
          </p:cNvPr>
          <p:cNvSpPr>
            <a:spLocks noGrp="1"/>
          </p:cNvSpPr>
          <p:nvPr>
            <p:ph type="dt" sz="half" idx="10"/>
          </p:nvPr>
        </p:nvSpPr>
        <p:spPr/>
        <p:txBody>
          <a:bodyPr/>
          <a:lstStyle/>
          <a:p>
            <a:fld id="{71F79C1A-3EE6-C74A-AF88-39711D58E17C}" type="datetimeFigureOut">
              <a:rPr lang="en-TR" smtClean="0"/>
              <a:t>02/24/2023</a:t>
            </a:fld>
            <a:endParaRPr lang="en-TR"/>
          </a:p>
        </p:txBody>
      </p:sp>
      <p:sp>
        <p:nvSpPr>
          <p:cNvPr id="5" name="Footer Placeholder 4">
            <a:extLst>
              <a:ext uri="{FF2B5EF4-FFF2-40B4-BE49-F238E27FC236}">
                <a16:creationId xmlns:a16="http://schemas.microsoft.com/office/drawing/2014/main" id="{8CFEB333-A957-5942-9835-CDCE1D60C5C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19703FB-7DFF-AB4B-A645-5EFECCFED34D}"/>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352157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73BD0D-3D26-AE4D-A974-32659D6D6DD4}"/>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6455336D-4DFE-6D46-8B7B-28EBDC5F6FC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FA5213C6-214D-3340-B623-35DCD00C1935}"/>
              </a:ext>
            </a:extLst>
          </p:cNvPr>
          <p:cNvSpPr>
            <a:spLocks noGrp="1"/>
          </p:cNvSpPr>
          <p:nvPr>
            <p:ph type="dt" sz="half" idx="10"/>
          </p:nvPr>
        </p:nvSpPr>
        <p:spPr/>
        <p:txBody>
          <a:bodyPr/>
          <a:lstStyle/>
          <a:p>
            <a:fld id="{71F79C1A-3EE6-C74A-AF88-39711D58E17C}" type="datetimeFigureOut">
              <a:rPr lang="en-TR" smtClean="0"/>
              <a:t>02/24/2023</a:t>
            </a:fld>
            <a:endParaRPr lang="en-TR"/>
          </a:p>
        </p:txBody>
      </p:sp>
      <p:sp>
        <p:nvSpPr>
          <p:cNvPr id="5" name="Footer Placeholder 4">
            <a:extLst>
              <a:ext uri="{FF2B5EF4-FFF2-40B4-BE49-F238E27FC236}">
                <a16:creationId xmlns:a16="http://schemas.microsoft.com/office/drawing/2014/main" id="{DF2E3BDC-AAB8-8B46-851B-504D58950262}"/>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825E35FD-3EB0-E446-9E48-2BE6F0A686C4}"/>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04581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A56B-61B1-694F-BF7E-01FE8BEAB258}"/>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7CD1FD65-E2B4-D943-8EEC-2AEE0E112B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E3FD479E-32D6-A744-95B1-60E8D7F08FA6}"/>
              </a:ext>
            </a:extLst>
          </p:cNvPr>
          <p:cNvSpPr>
            <a:spLocks noGrp="1"/>
          </p:cNvSpPr>
          <p:nvPr>
            <p:ph type="dt" sz="half" idx="10"/>
          </p:nvPr>
        </p:nvSpPr>
        <p:spPr/>
        <p:txBody>
          <a:bodyPr/>
          <a:lstStyle/>
          <a:p>
            <a:fld id="{71F79C1A-3EE6-C74A-AF88-39711D58E17C}" type="datetimeFigureOut">
              <a:rPr lang="en-TR" smtClean="0"/>
              <a:t>02/24/2023</a:t>
            </a:fld>
            <a:endParaRPr lang="en-TR"/>
          </a:p>
        </p:txBody>
      </p:sp>
      <p:sp>
        <p:nvSpPr>
          <p:cNvPr id="5" name="Footer Placeholder 4">
            <a:extLst>
              <a:ext uri="{FF2B5EF4-FFF2-40B4-BE49-F238E27FC236}">
                <a16:creationId xmlns:a16="http://schemas.microsoft.com/office/drawing/2014/main" id="{932A62D1-984F-444A-ABF5-DABDE698273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9D87BAB5-AD74-994F-8FCD-09D14C0F1862}"/>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178122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FCD-A6E5-D741-B8BB-F2241BDD938E}"/>
              </a:ext>
            </a:extLst>
          </p:cNvPr>
          <p:cNvSpPr>
            <a:spLocks noGrp="1"/>
          </p:cNvSpPr>
          <p:nvPr>
            <p:ph type="title"/>
          </p:nvPr>
        </p:nvSpPr>
        <p:spPr>
          <a:xfrm>
            <a:off x="831851" y="1709746"/>
            <a:ext cx="10515600" cy="2852737"/>
          </a:xfrm>
        </p:spPr>
        <p:txBody>
          <a:bodyPr anchor="b"/>
          <a:lstStyle>
            <a:lvl1pPr>
              <a:defRPr sz="6000">
                <a:solidFill>
                  <a:schemeClr val="bg1"/>
                </a:solidFill>
              </a:defRPr>
            </a:lvl1pPr>
          </a:lstStyle>
          <a:p>
            <a:r>
              <a:rPr lang="en-US" dirty="0"/>
              <a:t>Click to edit Master title style</a:t>
            </a:r>
            <a:endParaRPr lang="en-TR" dirty="0"/>
          </a:p>
        </p:txBody>
      </p:sp>
      <p:sp>
        <p:nvSpPr>
          <p:cNvPr id="3" name="Text Placeholder 2">
            <a:extLst>
              <a:ext uri="{FF2B5EF4-FFF2-40B4-BE49-F238E27FC236}">
                <a16:creationId xmlns:a16="http://schemas.microsoft.com/office/drawing/2014/main" id="{9DBE38FA-021D-9348-9978-AA95D14EBDEF}"/>
              </a:ext>
            </a:extLst>
          </p:cNvPr>
          <p:cNvSpPr>
            <a:spLocks noGrp="1"/>
          </p:cNvSpPr>
          <p:nvPr>
            <p:ph type="body" idx="1"/>
          </p:nvPr>
        </p:nvSpPr>
        <p:spPr>
          <a:xfrm>
            <a:off x="831851" y="4589471"/>
            <a:ext cx="10515600" cy="1500187"/>
          </a:xfrm>
        </p:spPr>
        <p:txBody>
          <a:bodyPr/>
          <a:lstStyle>
            <a:lvl1pPr marL="0" indent="0">
              <a:buNone/>
              <a:defRPr sz="2400">
                <a:solidFill>
                  <a:schemeClr val="accent1">
                    <a:lumMod val="60000"/>
                    <a:lumOff val="40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DFC29D21-378F-5241-83D7-943ACBFC6293}"/>
              </a:ext>
            </a:extLst>
          </p:cNvPr>
          <p:cNvPicPr>
            <a:picLocks noChangeAspect="1"/>
          </p:cNvPicPr>
          <p:nvPr userDrawn="1"/>
        </p:nvPicPr>
        <p:blipFill>
          <a:blip r:embed="rId2"/>
          <a:stretch>
            <a:fillRect/>
          </a:stretch>
        </p:blipFill>
        <p:spPr>
          <a:xfrm>
            <a:off x="9649308" y="578025"/>
            <a:ext cx="1710841" cy="1805082"/>
          </a:xfrm>
          <a:prstGeom prst="rect">
            <a:avLst/>
          </a:prstGeom>
        </p:spPr>
      </p:pic>
    </p:spTree>
    <p:extLst>
      <p:ext uri="{BB962C8B-B14F-4D97-AF65-F5344CB8AC3E}">
        <p14:creationId xmlns:p14="http://schemas.microsoft.com/office/powerpoint/2010/main" val="331345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1361-584E-C646-8E07-14B14602996C}"/>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6B143E6F-DF5D-A945-BE9C-BB634DD1A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A6A0F15E-757C-D946-81DF-846E02E8A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25EE43D4-078A-D24C-A64E-10168F226C2D}"/>
              </a:ext>
            </a:extLst>
          </p:cNvPr>
          <p:cNvSpPr>
            <a:spLocks noGrp="1"/>
          </p:cNvSpPr>
          <p:nvPr>
            <p:ph type="dt" sz="half" idx="10"/>
          </p:nvPr>
        </p:nvSpPr>
        <p:spPr/>
        <p:txBody>
          <a:bodyPr/>
          <a:lstStyle/>
          <a:p>
            <a:fld id="{71F79C1A-3EE6-C74A-AF88-39711D58E17C}" type="datetimeFigureOut">
              <a:rPr lang="en-TR" smtClean="0"/>
              <a:t>02/24/2023</a:t>
            </a:fld>
            <a:endParaRPr lang="en-TR"/>
          </a:p>
        </p:txBody>
      </p:sp>
      <p:sp>
        <p:nvSpPr>
          <p:cNvPr id="6" name="Footer Placeholder 5">
            <a:extLst>
              <a:ext uri="{FF2B5EF4-FFF2-40B4-BE49-F238E27FC236}">
                <a16:creationId xmlns:a16="http://schemas.microsoft.com/office/drawing/2014/main" id="{2AE9B963-9AEA-D747-916A-B5DFFE34593F}"/>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8FF8889-7193-0643-80FA-5D7D3F3FFBB7}"/>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51330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8703-C9FB-E546-B73F-59C7E8356009}"/>
              </a:ext>
            </a:extLst>
          </p:cNvPr>
          <p:cNvSpPr>
            <a:spLocks noGrp="1"/>
          </p:cNvSpPr>
          <p:nvPr>
            <p:ph type="title"/>
          </p:nvPr>
        </p:nvSpPr>
        <p:spPr>
          <a:xfrm>
            <a:off x="839788" y="365129"/>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74688329-E395-5742-9BF8-8046ADC98A29}"/>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82A32-2C41-274D-8F6D-E3408064499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BF0FC2A4-200C-5D4C-A934-9262E7C22DB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CF2FA-D6CC-A54B-BE08-B38A3FE78F2F}"/>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92BC733C-0FB4-404D-A284-5EF031424418}"/>
              </a:ext>
            </a:extLst>
          </p:cNvPr>
          <p:cNvSpPr>
            <a:spLocks noGrp="1"/>
          </p:cNvSpPr>
          <p:nvPr>
            <p:ph type="dt" sz="half" idx="10"/>
          </p:nvPr>
        </p:nvSpPr>
        <p:spPr/>
        <p:txBody>
          <a:bodyPr/>
          <a:lstStyle/>
          <a:p>
            <a:fld id="{71F79C1A-3EE6-C74A-AF88-39711D58E17C}" type="datetimeFigureOut">
              <a:rPr lang="en-TR" smtClean="0"/>
              <a:t>02/24/2023</a:t>
            </a:fld>
            <a:endParaRPr lang="en-TR"/>
          </a:p>
        </p:txBody>
      </p:sp>
      <p:sp>
        <p:nvSpPr>
          <p:cNvPr id="8" name="Footer Placeholder 7">
            <a:extLst>
              <a:ext uri="{FF2B5EF4-FFF2-40B4-BE49-F238E27FC236}">
                <a16:creationId xmlns:a16="http://schemas.microsoft.com/office/drawing/2014/main" id="{4C2C6C7C-BE20-7547-85E5-A6AF362F2D3C}"/>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DBD0A1B5-953D-C341-8200-6DBAD875B854}"/>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175199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E8C25-9E17-AB40-81FC-D03393A2A9D8}"/>
              </a:ext>
            </a:extLst>
          </p:cNvPr>
          <p:cNvSpPr/>
          <p:nvPr userDrawn="1"/>
        </p:nvSpPr>
        <p:spPr>
          <a:xfrm>
            <a:off x="0" y="0"/>
            <a:ext cx="12192000" cy="1021644"/>
          </a:xfrm>
          <a:prstGeom prst="rect">
            <a:avLst/>
          </a:prstGeom>
          <a:solidFill>
            <a:srgbClr val="003D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sz="1800" dirty="0"/>
          </a:p>
        </p:txBody>
      </p:sp>
      <p:sp>
        <p:nvSpPr>
          <p:cNvPr id="2" name="Title 1">
            <a:extLst>
              <a:ext uri="{FF2B5EF4-FFF2-40B4-BE49-F238E27FC236}">
                <a16:creationId xmlns:a16="http://schemas.microsoft.com/office/drawing/2014/main" id="{E74B61B8-93F4-2547-8DD8-D2FAEE9F3CEF}"/>
              </a:ext>
            </a:extLst>
          </p:cNvPr>
          <p:cNvSpPr>
            <a:spLocks noGrp="1"/>
          </p:cNvSpPr>
          <p:nvPr>
            <p:ph type="title"/>
          </p:nvPr>
        </p:nvSpPr>
        <p:spPr>
          <a:xfrm>
            <a:off x="481209" y="178253"/>
            <a:ext cx="10084496" cy="665141"/>
          </a:xfrm>
        </p:spPr>
        <p:txBody>
          <a:bodyPr>
            <a:noAutofit/>
          </a:bodyPr>
          <a:lstStyle>
            <a:lvl1pPr>
              <a:defRPr sz="2400">
                <a:solidFill>
                  <a:schemeClr val="bg1"/>
                </a:solidFill>
              </a:defRPr>
            </a:lvl1pPr>
          </a:lstStyle>
          <a:p>
            <a:r>
              <a:rPr lang="en-US" dirty="0"/>
              <a:t>Click to edit Master title style</a:t>
            </a:r>
            <a:endParaRPr lang="en-TR" dirty="0"/>
          </a:p>
        </p:txBody>
      </p:sp>
      <p:sp>
        <p:nvSpPr>
          <p:cNvPr id="8" name="Rectangle 7">
            <a:extLst>
              <a:ext uri="{FF2B5EF4-FFF2-40B4-BE49-F238E27FC236}">
                <a16:creationId xmlns:a16="http://schemas.microsoft.com/office/drawing/2014/main" id="{7C3922D1-175A-464E-9951-FC77D50DCD1B}"/>
              </a:ext>
            </a:extLst>
          </p:cNvPr>
          <p:cNvSpPr/>
          <p:nvPr userDrawn="1"/>
        </p:nvSpPr>
        <p:spPr>
          <a:xfrm>
            <a:off x="0" y="6449902"/>
            <a:ext cx="12192000" cy="42022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sz="1800" dirty="0"/>
          </a:p>
        </p:txBody>
      </p:sp>
      <p:sp>
        <p:nvSpPr>
          <p:cNvPr id="9" name="TextBox 8">
            <a:extLst>
              <a:ext uri="{FF2B5EF4-FFF2-40B4-BE49-F238E27FC236}">
                <a16:creationId xmlns:a16="http://schemas.microsoft.com/office/drawing/2014/main" id="{A22994C0-4761-6B4E-AD6C-EB569A71F851}"/>
              </a:ext>
            </a:extLst>
          </p:cNvPr>
          <p:cNvSpPr txBox="1"/>
          <p:nvPr userDrawn="1"/>
        </p:nvSpPr>
        <p:spPr>
          <a:xfrm>
            <a:off x="481214" y="6559986"/>
            <a:ext cx="3010761" cy="200055"/>
          </a:xfrm>
          <a:prstGeom prst="rect">
            <a:avLst/>
          </a:prstGeom>
          <a:noFill/>
        </p:spPr>
        <p:txBody>
          <a:bodyPr wrap="none" rtlCol="0">
            <a:spAutoFit/>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TR" sz="700" dirty="0">
                <a:solidFill>
                  <a:schemeClr val="bg1"/>
                </a:solidFill>
              </a:rPr>
              <a:t>© Copyright 2021 Sakarya Uygulamalı Bilimler Üniversitesi. Her hakkı saklıdır.</a:t>
            </a:r>
          </a:p>
        </p:txBody>
      </p:sp>
      <p:pic>
        <p:nvPicPr>
          <p:cNvPr id="10" name="Picture 9">
            <a:extLst>
              <a:ext uri="{FF2B5EF4-FFF2-40B4-BE49-F238E27FC236}">
                <a16:creationId xmlns:a16="http://schemas.microsoft.com/office/drawing/2014/main" id="{E5C9FECA-B3C0-6D4F-852D-26E65F1AA88C}"/>
              </a:ext>
            </a:extLst>
          </p:cNvPr>
          <p:cNvPicPr>
            <a:picLocks noChangeAspect="1"/>
          </p:cNvPicPr>
          <p:nvPr userDrawn="1"/>
        </p:nvPicPr>
        <p:blipFill>
          <a:blip r:embed="rId2"/>
          <a:stretch>
            <a:fillRect/>
          </a:stretch>
        </p:blipFill>
        <p:spPr>
          <a:xfrm>
            <a:off x="11302330" y="174653"/>
            <a:ext cx="700415" cy="738312"/>
          </a:xfrm>
          <a:prstGeom prst="rect">
            <a:avLst/>
          </a:prstGeom>
        </p:spPr>
      </p:pic>
    </p:spTree>
    <p:extLst>
      <p:ext uri="{BB962C8B-B14F-4D97-AF65-F5344CB8AC3E}">
        <p14:creationId xmlns:p14="http://schemas.microsoft.com/office/powerpoint/2010/main" val="42675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DCBAD-8ADA-8B49-B587-8E1D91990FCA}"/>
              </a:ext>
            </a:extLst>
          </p:cNvPr>
          <p:cNvSpPr>
            <a:spLocks noGrp="1"/>
          </p:cNvSpPr>
          <p:nvPr>
            <p:ph type="dt" sz="half" idx="10"/>
          </p:nvPr>
        </p:nvSpPr>
        <p:spPr/>
        <p:txBody>
          <a:bodyPr/>
          <a:lstStyle/>
          <a:p>
            <a:fld id="{71F79C1A-3EE6-C74A-AF88-39711D58E17C}" type="datetimeFigureOut">
              <a:rPr lang="en-TR" smtClean="0"/>
              <a:t>02/24/2023</a:t>
            </a:fld>
            <a:endParaRPr lang="en-TR"/>
          </a:p>
        </p:txBody>
      </p:sp>
      <p:sp>
        <p:nvSpPr>
          <p:cNvPr id="3" name="Footer Placeholder 2">
            <a:extLst>
              <a:ext uri="{FF2B5EF4-FFF2-40B4-BE49-F238E27FC236}">
                <a16:creationId xmlns:a16="http://schemas.microsoft.com/office/drawing/2014/main" id="{A8A3BDF2-98DA-7C4C-A4BD-FCAE7E57AC1D}"/>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2C8748ED-5122-EB4C-B937-501602CCFF1C}"/>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46472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A61C-1B54-C546-8B1A-F4FA1F1A4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3FE7E099-69BE-9E4E-B814-FD8D54F8B68E}"/>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E5FD9893-A862-8A4A-A7A0-8AD229EBA84C}"/>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C3DFC-18C5-E64F-B8EB-7DB216AB6B90}"/>
              </a:ext>
            </a:extLst>
          </p:cNvPr>
          <p:cNvSpPr>
            <a:spLocks noGrp="1"/>
          </p:cNvSpPr>
          <p:nvPr>
            <p:ph type="dt" sz="half" idx="10"/>
          </p:nvPr>
        </p:nvSpPr>
        <p:spPr/>
        <p:txBody>
          <a:bodyPr/>
          <a:lstStyle/>
          <a:p>
            <a:fld id="{71F79C1A-3EE6-C74A-AF88-39711D58E17C}" type="datetimeFigureOut">
              <a:rPr lang="en-TR" smtClean="0"/>
              <a:t>02/24/2023</a:t>
            </a:fld>
            <a:endParaRPr lang="en-TR"/>
          </a:p>
        </p:txBody>
      </p:sp>
      <p:sp>
        <p:nvSpPr>
          <p:cNvPr id="6" name="Footer Placeholder 5">
            <a:extLst>
              <a:ext uri="{FF2B5EF4-FFF2-40B4-BE49-F238E27FC236}">
                <a16:creationId xmlns:a16="http://schemas.microsoft.com/office/drawing/2014/main" id="{13BFD8E1-29BE-D447-8353-94FD9F75A474}"/>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F9D3F924-AB64-E542-BB34-F0E29C2ECA61}"/>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388289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3966-4B47-484D-A8C6-20A644681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3E648F69-E6C1-A44D-ABB5-20ADD13983AE}"/>
              </a:ext>
            </a:extLst>
          </p:cNvPr>
          <p:cNvSpPr>
            <a:spLocks noGrp="1"/>
          </p:cNvSpPr>
          <p:nvPr>
            <p:ph type="pic" idx="1"/>
          </p:nvPr>
        </p:nvSpPr>
        <p:spPr>
          <a:xfrm>
            <a:off x="5183188" y="987433"/>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TR"/>
          </a:p>
        </p:txBody>
      </p:sp>
      <p:sp>
        <p:nvSpPr>
          <p:cNvPr id="4" name="Text Placeholder 3">
            <a:extLst>
              <a:ext uri="{FF2B5EF4-FFF2-40B4-BE49-F238E27FC236}">
                <a16:creationId xmlns:a16="http://schemas.microsoft.com/office/drawing/2014/main" id="{2B91FC6F-B2A5-9C4D-92BF-81125020701D}"/>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A557B-F4CD-2345-80F7-D190D8ECD212}"/>
              </a:ext>
            </a:extLst>
          </p:cNvPr>
          <p:cNvSpPr>
            <a:spLocks noGrp="1"/>
          </p:cNvSpPr>
          <p:nvPr>
            <p:ph type="dt" sz="half" idx="10"/>
          </p:nvPr>
        </p:nvSpPr>
        <p:spPr/>
        <p:txBody>
          <a:bodyPr/>
          <a:lstStyle/>
          <a:p>
            <a:fld id="{71F79C1A-3EE6-C74A-AF88-39711D58E17C}" type="datetimeFigureOut">
              <a:rPr lang="en-TR" smtClean="0"/>
              <a:t>02/24/2023</a:t>
            </a:fld>
            <a:endParaRPr lang="en-TR"/>
          </a:p>
        </p:txBody>
      </p:sp>
      <p:sp>
        <p:nvSpPr>
          <p:cNvPr id="6" name="Footer Placeholder 5">
            <a:extLst>
              <a:ext uri="{FF2B5EF4-FFF2-40B4-BE49-F238E27FC236}">
                <a16:creationId xmlns:a16="http://schemas.microsoft.com/office/drawing/2014/main" id="{4F051E43-E0E9-684D-BA72-53D139E47E02}"/>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549B1444-1082-0D42-8AEE-4F81293B6646}"/>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82179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48C0C-A6F6-964F-A207-7D8E502EEB8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F7F79FE-FA48-8843-B658-F7EDC2F8B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1A372EFC-5D52-2E42-9ED8-FFF15AF43C30}"/>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79C1A-3EE6-C74A-AF88-39711D58E17C}" type="datetimeFigureOut">
              <a:rPr lang="en-TR" smtClean="0"/>
              <a:t>02/24/2023</a:t>
            </a:fld>
            <a:endParaRPr lang="en-TR"/>
          </a:p>
        </p:txBody>
      </p:sp>
      <p:sp>
        <p:nvSpPr>
          <p:cNvPr id="5" name="Footer Placeholder 4">
            <a:extLst>
              <a:ext uri="{FF2B5EF4-FFF2-40B4-BE49-F238E27FC236}">
                <a16:creationId xmlns:a16="http://schemas.microsoft.com/office/drawing/2014/main" id="{46E852D5-A3A7-4849-9A6E-A25B61832B1F}"/>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FC3D556-2554-7D48-A55C-C2C22B31F258}"/>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86383-FAC0-FF4F-A57B-9C503EDBB8A3}" type="slidenum">
              <a:rPr lang="en-TR" smtClean="0"/>
              <a:t>‹#›</a:t>
            </a:fld>
            <a:endParaRPr lang="en-TR"/>
          </a:p>
        </p:txBody>
      </p:sp>
    </p:spTree>
    <p:extLst>
      <p:ext uri="{BB962C8B-B14F-4D97-AF65-F5344CB8AC3E}">
        <p14:creationId xmlns:p14="http://schemas.microsoft.com/office/powerpoint/2010/main" val="368531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strateji.subu.edu.tr/sites/strateji.subu.edu.tr/files/2023-02/B%C3%BCt%C3%A7e%20S%C4%B1n%C4%B1fland%C4%B1r%C4%B1lmas%C4%B1na%20%C4%B0li%C5%9Fkin%20A%C3%A7%C4%B1klamalar.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69EE5E-7E1D-DB4F-9F00-624040CEED3E}"/>
              </a:ext>
            </a:extLst>
          </p:cNvPr>
          <p:cNvSpPr>
            <a:spLocks noGrp="1"/>
          </p:cNvSpPr>
          <p:nvPr>
            <p:ph type="ctrTitle"/>
          </p:nvPr>
        </p:nvSpPr>
        <p:spPr>
          <a:xfrm>
            <a:off x="1638300" y="3813924"/>
            <a:ext cx="9029700" cy="597877"/>
          </a:xfrm>
        </p:spPr>
        <p:txBody>
          <a:bodyPr>
            <a:normAutofit/>
          </a:bodyPr>
          <a:lstStyle/>
          <a:p>
            <a:pPr>
              <a:spcBef>
                <a:spcPts val="1000"/>
              </a:spcBef>
            </a:pPr>
            <a:r>
              <a:rPr lang="tr-TR" sz="3600" dirty="0">
                <a:latin typeface="+mn-lt"/>
                <a:ea typeface="+mn-ea"/>
                <a:cs typeface="+mn-cs"/>
              </a:rPr>
              <a:t>28.02.2023 Bilgilendirme Toplantısı</a:t>
            </a:r>
            <a:endParaRPr lang="en-TR" sz="3600" dirty="0">
              <a:latin typeface="+mn-lt"/>
              <a:ea typeface="+mn-ea"/>
              <a:cs typeface="+mn-cs"/>
            </a:endParaRPr>
          </a:p>
        </p:txBody>
      </p:sp>
      <p:sp>
        <p:nvSpPr>
          <p:cNvPr id="8" name="Subtitle 7">
            <a:extLst>
              <a:ext uri="{FF2B5EF4-FFF2-40B4-BE49-F238E27FC236}">
                <a16:creationId xmlns:a16="http://schemas.microsoft.com/office/drawing/2014/main" id="{F9B8502D-C3CA-B14C-A18A-BF3DCBCFC1FC}"/>
              </a:ext>
            </a:extLst>
          </p:cNvPr>
          <p:cNvSpPr>
            <a:spLocks noGrp="1"/>
          </p:cNvSpPr>
          <p:nvPr>
            <p:ph type="subTitle" idx="1"/>
          </p:nvPr>
        </p:nvSpPr>
        <p:spPr>
          <a:xfrm>
            <a:off x="1638300" y="2755782"/>
            <a:ext cx="9029700" cy="629175"/>
          </a:xfrm>
        </p:spPr>
        <p:txBody>
          <a:bodyPr>
            <a:normAutofit/>
          </a:bodyPr>
          <a:lstStyle/>
          <a:p>
            <a:r>
              <a:rPr lang="tr-TR" sz="3600" dirty="0" smtClean="0"/>
              <a:t>İç Kontrol ve Ön Mali Kontrol Şube Müdürlüğü</a:t>
            </a:r>
            <a:endParaRPr lang="en-TR" sz="3600" dirty="0"/>
          </a:p>
        </p:txBody>
      </p:sp>
    </p:spTree>
    <p:extLst>
      <p:ext uri="{BB962C8B-B14F-4D97-AF65-F5344CB8AC3E}">
        <p14:creationId xmlns:p14="http://schemas.microsoft.com/office/powerpoint/2010/main" val="4060543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423020" y="1259655"/>
            <a:ext cx="11297926" cy="48086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tr-TR" sz="2400"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latin typeface="Times New Roman" panose="02020603050405020304" pitchFamily="18" charset="0"/>
                <a:cs typeface="Times New Roman" panose="02020603050405020304" pitchFamily="18" charset="0"/>
              </a:rPr>
              <a:t>MYS</a:t>
            </a:r>
            <a:endParaRPr lang="en-TR" dirty="0">
              <a:latin typeface="Times New Roman" panose="02020603050405020304" pitchFamily="18" charset="0"/>
              <a:cs typeface="Times New Roman" panose="02020603050405020304" pitchFamily="18" charset="0"/>
            </a:endParaRPr>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09" y="1071487"/>
            <a:ext cx="10992374" cy="5292624"/>
          </a:xfrm>
          <a:prstGeom prst="rect">
            <a:avLst/>
          </a:prstGeom>
        </p:spPr>
      </p:pic>
    </p:spTree>
    <p:extLst>
      <p:ext uri="{BB962C8B-B14F-4D97-AF65-F5344CB8AC3E}">
        <p14:creationId xmlns:p14="http://schemas.microsoft.com/office/powerpoint/2010/main" val="2666546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423020" y="1259655"/>
            <a:ext cx="11297926" cy="48086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tr-TR" sz="2400"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latin typeface="Times New Roman" panose="02020603050405020304" pitchFamily="18" charset="0"/>
                <a:cs typeface="Times New Roman" panose="02020603050405020304" pitchFamily="18" charset="0"/>
              </a:rPr>
              <a:t>MYS</a:t>
            </a:r>
            <a:endParaRPr lang="en-TR" dirty="0">
              <a:latin typeface="Times New Roman" panose="02020603050405020304" pitchFamily="18" charset="0"/>
              <a:cs typeface="Times New Roman" panose="02020603050405020304" pitchFamily="18" charset="0"/>
            </a:endParaRPr>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451" y="1073791"/>
            <a:ext cx="11075064" cy="5312674"/>
          </a:xfrm>
          <a:prstGeom prst="rect">
            <a:avLst/>
          </a:prstGeom>
        </p:spPr>
      </p:pic>
    </p:spTree>
    <p:extLst>
      <p:ext uri="{BB962C8B-B14F-4D97-AF65-F5344CB8AC3E}">
        <p14:creationId xmlns:p14="http://schemas.microsoft.com/office/powerpoint/2010/main" val="2544845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endParaRPr lang="en-TR"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9F641E0-D588-BA49-B4A6-EE9D8FC5CE15}"/>
              </a:ext>
            </a:extLst>
          </p:cNvPr>
          <p:cNvPicPr>
            <a:picLocks noChangeAspect="1"/>
          </p:cNvPicPr>
          <p:nvPr/>
        </p:nvPicPr>
        <p:blipFill>
          <a:blip r:embed="rId2"/>
          <a:stretch>
            <a:fillRect/>
          </a:stretch>
        </p:blipFill>
        <p:spPr>
          <a:xfrm>
            <a:off x="2905419" y="2323582"/>
            <a:ext cx="6600615" cy="2210835"/>
          </a:xfrm>
          <a:prstGeom prst="rect">
            <a:avLst/>
          </a:prstGeom>
        </p:spPr>
      </p:pic>
    </p:spTree>
    <p:extLst>
      <p:ext uri="{BB962C8B-B14F-4D97-AF65-F5344CB8AC3E}">
        <p14:creationId xmlns:p14="http://schemas.microsoft.com/office/powerpoint/2010/main" val="3403441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C228BE-623B-924B-B014-55BABA4B6E13}"/>
              </a:ext>
            </a:extLst>
          </p:cNvPr>
          <p:cNvPicPr>
            <a:picLocks noChangeAspect="1"/>
          </p:cNvPicPr>
          <p:nvPr/>
        </p:nvPicPr>
        <p:blipFill>
          <a:blip r:embed="rId2"/>
          <a:stretch>
            <a:fillRect/>
          </a:stretch>
        </p:blipFill>
        <p:spPr>
          <a:xfrm>
            <a:off x="4386310" y="2101370"/>
            <a:ext cx="3419378" cy="3607734"/>
          </a:xfrm>
          <a:prstGeom prst="rect">
            <a:avLst/>
          </a:prstGeom>
        </p:spPr>
      </p:pic>
      <p:sp>
        <p:nvSpPr>
          <p:cNvPr id="6" name="Rectangle 5">
            <a:extLst>
              <a:ext uri="{FF2B5EF4-FFF2-40B4-BE49-F238E27FC236}">
                <a16:creationId xmlns:a16="http://schemas.microsoft.com/office/drawing/2014/main" id="{763D1788-6D9E-8347-8F79-A44C955CB193}"/>
              </a:ext>
            </a:extLst>
          </p:cNvPr>
          <p:cNvSpPr/>
          <p:nvPr/>
        </p:nvSpPr>
        <p:spPr>
          <a:xfrm>
            <a:off x="4580487" y="1024909"/>
            <a:ext cx="3031023" cy="523220"/>
          </a:xfrm>
          <a:prstGeom prst="rect">
            <a:avLst/>
          </a:prstGeom>
        </p:spPr>
        <p:txBody>
          <a:bodyPr wrap="none">
            <a:spAutoFit/>
          </a:bodyPr>
          <a:lstStyle/>
          <a:p>
            <a:pPr algn="ctr"/>
            <a:r>
              <a:rPr lang="en-US" sz="2800" spc="600" dirty="0">
                <a:solidFill>
                  <a:schemeClr val="bg1"/>
                </a:solidFill>
              </a:rPr>
              <a:t>TEŞEKKÜRLER</a:t>
            </a:r>
            <a:endParaRPr lang="en-TR" sz="2800" spc="600" dirty="0">
              <a:solidFill>
                <a:schemeClr val="bg1"/>
              </a:solidFill>
            </a:endParaRPr>
          </a:p>
        </p:txBody>
      </p:sp>
    </p:spTree>
    <p:extLst>
      <p:ext uri="{BB962C8B-B14F-4D97-AF65-F5344CB8AC3E}">
        <p14:creationId xmlns:p14="http://schemas.microsoft.com/office/powerpoint/2010/main" val="3315294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latin typeface="Times New Roman" panose="02020603050405020304" pitchFamily="18" charset="0"/>
                <a:cs typeface="Times New Roman" panose="02020603050405020304" pitchFamily="18" charset="0"/>
              </a:rPr>
              <a:t>Doğrudan Temin</a:t>
            </a:r>
            <a:endParaRPr lang="en-TR" dirty="0">
              <a:latin typeface="Times New Roman" panose="02020603050405020304" pitchFamily="18" charset="0"/>
              <a:cs typeface="Times New Roman" panose="02020603050405020304" pitchFamily="18" charset="0"/>
            </a:endParaRPr>
          </a:p>
        </p:txBody>
      </p:sp>
      <p:sp>
        <p:nvSpPr>
          <p:cNvPr id="2" name="Dikdörtgen 1"/>
          <p:cNvSpPr/>
          <p:nvPr/>
        </p:nvSpPr>
        <p:spPr>
          <a:xfrm>
            <a:off x="1367641" y="1836059"/>
            <a:ext cx="9293858" cy="646331"/>
          </a:xfrm>
          <a:prstGeom prst="rect">
            <a:avLst/>
          </a:prstGeom>
        </p:spPr>
        <p:txBody>
          <a:bodyPr wrap="square">
            <a:spAutoFit/>
          </a:bodyPr>
          <a:lstStyle/>
          <a:p>
            <a:pPr algn="just"/>
            <a:r>
              <a:rPr lang="tr-TR" dirty="0" smtClean="0"/>
              <a:t>4734 </a:t>
            </a:r>
            <a:r>
              <a:rPr lang="tr-TR" dirty="0"/>
              <a:t>sayılı kanunda belirtilen hallerde ihtiyaçların ilan yapılmaksızın ve teminat almaksızın, </a:t>
            </a:r>
            <a:r>
              <a:rPr lang="tr-TR" dirty="0" smtClean="0"/>
              <a:t>teknik </a:t>
            </a:r>
            <a:r>
              <a:rPr lang="tr-TR" dirty="0"/>
              <a:t>şartların ve fiyatın görüşülerek alımın gerçekleştirildiği satın alma yöntemidir.</a:t>
            </a:r>
            <a:endParaRPr lang="en-TR" dirty="0"/>
          </a:p>
        </p:txBody>
      </p:sp>
      <p:pic>
        <p:nvPicPr>
          <p:cNvPr id="2050" name="Picture 2" descr="Doğrudan Temin Nedir ? - AMP YAZIL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33" y="3011649"/>
            <a:ext cx="3828495" cy="2608975"/>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5171133" y="3161974"/>
            <a:ext cx="5490366" cy="2308324"/>
          </a:xfrm>
          <a:prstGeom prst="rect">
            <a:avLst/>
          </a:prstGeom>
          <a:noFill/>
        </p:spPr>
        <p:txBody>
          <a:bodyPr wrap="square" rtlCol="0">
            <a:spAutoFit/>
          </a:bodyPr>
          <a:lstStyle/>
          <a:p>
            <a:pPr algn="just"/>
            <a:r>
              <a:rPr lang="tr-TR" dirty="0" smtClean="0"/>
              <a:t>Küçük </a:t>
            </a:r>
            <a:r>
              <a:rPr lang="tr-TR" dirty="0"/>
              <a:t>ölçekli günlük ihtiyaçların karşılanması ile küçük bakım onarım işlerinin yaptırılmasında kolaylık sağlamak üzere, idarenin günlük ihtiyaçları, kâğıt, kırtasiye malzemeleri, akaryakıt, tıbbî malzeme, temizlik malzemesi, taşınır ve taşınmaz malları için gereken küçük onarım hizmetlerinin ihale usullerinin uzun süren aşamalarına göre daha hızlı bir şekilde temin edilmesi amaçlanmaktadır</a:t>
            </a:r>
            <a:r>
              <a:rPr lang="tr-TR" dirty="0" smtClean="0"/>
              <a:t>.</a:t>
            </a:r>
            <a:endParaRPr lang="tr-TR" dirty="0"/>
          </a:p>
        </p:txBody>
      </p:sp>
    </p:spTree>
    <p:extLst>
      <p:ext uri="{BB962C8B-B14F-4D97-AF65-F5344CB8AC3E}">
        <p14:creationId xmlns:p14="http://schemas.microsoft.com/office/powerpoint/2010/main" val="3823411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latin typeface="Times New Roman" panose="02020603050405020304" pitchFamily="18" charset="0"/>
                <a:cs typeface="Times New Roman" panose="02020603050405020304" pitchFamily="18" charset="0"/>
              </a:rPr>
              <a:t>Ödenek Kontrol ve Temini</a:t>
            </a:r>
            <a:endParaRPr lang="en-TR" dirty="0">
              <a:latin typeface="Times New Roman" panose="02020603050405020304" pitchFamily="18" charset="0"/>
              <a:cs typeface="Times New Roman" panose="02020603050405020304" pitchFamily="18" charset="0"/>
            </a:endParaRPr>
          </a:p>
        </p:txBody>
      </p:sp>
      <p:sp>
        <p:nvSpPr>
          <p:cNvPr id="2" name="Dikdörtgen 1"/>
          <p:cNvSpPr/>
          <p:nvPr/>
        </p:nvSpPr>
        <p:spPr>
          <a:xfrm>
            <a:off x="1566583" y="1469654"/>
            <a:ext cx="9067831" cy="2862322"/>
          </a:xfrm>
          <a:prstGeom prst="rect">
            <a:avLst/>
          </a:prstGeom>
        </p:spPr>
        <p:txBody>
          <a:bodyPr wrap="square">
            <a:spAutoFit/>
          </a:bodyPr>
          <a:lstStyle/>
          <a:p>
            <a:pPr marL="285750" indent="-285750">
              <a:buFont typeface="Arial" panose="020B0604020202020204" pitchFamily="34" charset="0"/>
              <a:buChar char="•"/>
            </a:pPr>
            <a:r>
              <a:rPr lang="tr-TR" dirty="0"/>
              <a:t>Ödeneği bulunmayan hiçbir iş için ihaleye çıkılamaz.  </a:t>
            </a:r>
            <a:endParaRPr lang="tr-TR" dirty="0" smtClean="0"/>
          </a:p>
          <a:p>
            <a:r>
              <a:rPr lang="tr-TR" dirty="0"/>
              <a:t>	</a:t>
            </a:r>
            <a:r>
              <a:rPr lang="tr-TR" dirty="0" smtClean="0"/>
              <a:t>(</a:t>
            </a:r>
            <a:r>
              <a:rPr lang="tr-TR" dirty="0"/>
              <a:t>4734 Temel İlkeler madde 5)</a:t>
            </a:r>
          </a:p>
          <a:p>
            <a:pPr marL="285750" indent="-285750">
              <a:buFont typeface="Arial" panose="020B0604020202020204" pitchFamily="34" charset="0"/>
              <a:buChar char="•"/>
            </a:pPr>
            <a:r>
              <a:rPr lang="tr-TR" dirty="0" smtClean="0"/>
              <a:t>Kamu </a:t>
            </a:r>
            <a:r>
              <a:rPr lang="tr-TR" dirty="0"/>
              <a:t>idareleri, bütçelerinde yer alan ödeneklerin üzerinde harcama yapamaz</a:t>
            </a:r>
            <a:r>
              <a:rPr lang="tr-TR" dirty="0" smtClean="0"/>
              <a:t>. </a:t>
            </a:r>
          </a:p>
          <a:p>
            <a:r>
              <a:rPr lang="tr-TR" dirty="0" smtClean="0"/>
              <a:t>	(5018 Ödeneklerin kullanılması Madde 20/d)</a:t>
            </a:r>
          </a:p>
          <a:p>
            <a:pPr marL="285750" indent="-285750">
              <a:buFont typeface="Arial" panose="020B0604020202020204" pitchFamily="34" charset="0"/>
              <a:buChar char="•"/>
            </a:pPr>
            <a:r>
              <a:rPr lang="tr-TR" dirty="0" smtClean="0"/>
              <a:t>Kamu </a:t>
            </a:r>
            <a:r>
              <a:rPr lang="tr-TR" dirty="0"/>
              <a:t>zararı oluşturmamakla birlikte bütçelere, ayrıntılı harcama programlarına, serbest bırakma oranlarına aykırı olarak veya ödenek gönderme belgelerindeki ödenek miktarını aşan harcama talimatı veren harcama yetkililerine, her türlü aylık, ödenek, zam ve tazminat dahil yapılan bir aylık net ödemeler toplamının iki katı tutarına kadar para cezası verilir</a:t>
            </a:r>
            <a:r>
              <a:rPr lang="tr-TR" dirty="0" smtClean="0"/>
              <a:t>.</a:t>
            </a:r>
          </a:p>
          <a:p>
            <a:r>
              <a:rPr lang="tr-TR" dirty="0" smtClean="0"/>
              <a:t>	(5018 Ödenek Üstü Harcama Madde 70)</a:t>
            </a:r>
            <a:endParaRPr lang="tr-TR" dirty="0"/>
          </a:p>
          <a:p>
            <a:pPr marL="342900" indent="-342900">
              <a:buFontTx/>
              <a:buChar char="-"/>
            </a:pPr>
            <a:endParaRPr lang="en-TR" dirty="0"/>
          </a:p>
        </p:txBody>
      </p:sp>
      <p:pic>
        <p:nvPicPr>
          <p:cNvPr id="5122" name="Picture 2" descr="Satın Alma Yönetimi Nedir? - Bilişim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085" y="4447609"/>
            <a:ext cx="3942825" cy="170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150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668047" y="1326158"/>
            <a:ext cx="10662199" cy="3179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sz="2400"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latin typeface="Times New Roman" panose="02020603050405020304" pitchFamily="18" charset="0"/>
                <a:cs typeface="Times New Roman" panose="02020603050405020304" pitchFamily="18" charset="0"/>
              </a:rPr>
              <a:t>Parasal Limitler ve Eşik Değerler</a:t>
            </a:r>
            <a:br>
              <a:rPr lang="tr-TR" dirty="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01.02.2023 </a:t>
            </a:r>
            <a:r>
              <a:rPr lang="tr-TR" sz="1600" dirty="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31.01.2024</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Dikdörtgen 2"/>
          <p:cNvSpPr/>
          <p:nvPr/>
        </p:nvSpPr>
        <p:spPr>
          <a:xfrm>
            <a:off x="980903" y="2084556"/>
            <a:ext cx="10881360" cy="3060325"/>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tr-TR" sz="2400" b="1" dirty="0">
                <a:solidFill>
                  <a:prstClr val="black"/>
                </a:solidFill>
                <a:latin typeface="Times New Roman" panose="02020603050405020304" pitchFamily="18" charset="0"/>
                <a:cs typeface="Times New Roman" panose="02020603050405020304" pitchFamily="18" charset="0"/>
              </a:rPr>
              <a:t>4734 Sayılı Kanunun 22(d) </a:t>
            </a:r>
            <a:r>
              <a:rPr lang="tr-TR" sz="2400" dirty="0">
                <a:solidFill>
                  <a:prstClr val="black"/>
                </a:solidFill>
                <a:latin typeface="Times New Roman" panose="02020603050405020304" pitchFamily="18" charset="0"/>
                <a:cs typeface="Times New Roman" panose="02020603050405020304" pitchFamily="18" charset="0"/>
              </a:rPr>
              <a:t>“Doğrudan Temin”</a:t>
            </a:r>
            <a:r>
              <a:rPr lang="tr-TR" sz="2400" b="1" dirty="0">
                <a:solidFill>
                  <a:prstClr val="black"/>
                </a:solidFill>
                <a:latin typeface="Times New Roman" panose="02020603050405020304" pitchFamily="18" charset="0"/>
                <a:cs typeface="Times New Roman" panose="02020603050405020304" pitchFamily="18" charset="0"/>
              </a:rPr>
              <a:t> Maddesi kapsamına giren alımlarda;</a:t>
            </a:r>
          </a:p>
          <a:p>
            <a:pPr lvl="0">
              <a:lnSpc>
                <a:spcPct val="90000"/>
              </a:lnSpc>
              <a:spcBef>
                <a:spcPts val="1000"/>
              </a:spcBef>
            </a:pPr>
            <a:r>
              <a:rPr lang="tr-TR" sz="2400" dirty="0">
                <a:solidFill>
                  <a:prstClr val="black"/>
                </a:solidFill>
                <a:latin typeface="Times New Roman" panose="02020603050405020304" pitchFamily="18" charset="0"/>
                <a:cs typeface="Times New Roman" panose="02020603050405020304" pitchFamily="18" charset="0"/>
              </a:rPr>
              <a:t>Büyükşehir Belediye Sınırı dahilinde Bulunan İdareler </a:t>
            </a:r>
          </a:p>
          <a:p>
            <a:pPr lvl="0">
              <a:lnSpc>
                <a:spcPct val="90000"/>
              </a:lnSpc>
              <a:spcBef>
                <a:spcPts val="1000"/>
              </a:spcBef>
            </a:pPr>
            <a:r>
              <a:rPr lang="tr-TR" sz="2400" dirty="0">
                <a:solidFill>
                  <a:prstClr val="black"/>
                </a:solidFill>
                <a:latin typeface="Times New Roman" panose="02020603050405020304" pitchFamily="18" charset="0"/>
                <a:cs typeface="Times New Roman" panose="02020603050405020304" pitchFamily="18" charset="0"/>
              </a:rPr>
              <a:t>B.Ş.B. Sınırında olan İdare : </a:t>
            </a:r>
            <a:r>
              <a:rPr lang="tr-TR" sz="2400" dirty="0" smtClean="0">
                <a:solidFill>
                  <a:prstClr val="black"/>
                </a:solidFill>
                <a:latin typeface="Times New Roman" panose="02020603050405020304" pitchFamily="18" charset="0"/>
                <a:cs typeface="Times New Roman" panose="02020603050405020304" pitchFamily="18" charset="0"/>
              </a:rPr>
              <a:t>431.810 </a:t>
            </a:r>
            <a:r>
              <a:rPr lang="tr-TR" sz="2400" dirty="0">
                <a:solidFill>
                  <a:prstClr val="black"/>
                </a:solidFill>
                <a:latin typeface="Times New Roman" panose="02020603050405020304" pitchFamily="18" charset="0"/>
                <a:cs typeface="Times New Roman" panose="02020603050405020304" pitchFamily="18" charset="0"/>
              </a:rPr>
              <a:t>TL Diğer İdareler : </a:t>
            </a:r>
            <a:r>
              <a:rPr lang="tr-TR" sz="2400" dirty="0" smtClean="0">
                <a:solidFill>
                  <a:prstClr val="black"/>
                </a:solidFill>
                <a:latin typeface="Times New Roman" panose="02020603050405020304" pitchFamily="18" charset="0"/>
                <a:cs typeface="Times New Roman" panose="02020603050405020304" pitchFamily="18" charset="0"/>
              </a:rPr>
              <a:t>143.845 </a:t>
            </a:r>
            <a:r>
              <a:rPr lang="tr-TR" sz="2400" dirty="0">
                <a:solidFill>
                  <a:prstClr val="black"/>
                </a:solidFill>
                <a:latin typeface="Times New Roman" panose="02020603050405020304" pitchFamily="18" charset="0"/>
                <a:cs typeface="Times New Roman" panose="02020603050405020304" pitchFamily="18" charset="0"/>
              </a:rPr>
              <a:t>TL</a:t>
            </a:r>
          </a:p>
          <a:p>
            <a:pPr marL="228600" lvl="0" indent="-228600">
              <a:lnSpc>
                <a:spcPct val="90000"/>
              </a:lnSpc>
              <a:spcBef>
                <a:spcPts val="1000"/>
              </a:spcBef>
              <a:buFont typeface="Arial" panose="020B0604020202020204" pitchFamily="34" charset="0"/>
              <a:buChar char="•"/>
            </a:pPr>
            <a:r>
              <a:rPr lang="tr-TR" sz="2400" b="1" dirty="0">
                <a:solidFill>
                  <a:prstClr val="black"/>
                </a:solidFill>
                <a:latin typeface="Times New Roman" panose="02020603050405020304" pitchFamily="18" charset="0"/>
                <a:cs typeface="Times New Roman" panose="02020603050405020304" pitchFamily="18" charset="0"/>
              </a:rPr>
              <a:t>4734 Sayılı Kanunun 21(f) Maddesi kapsamına giren alımlarda;	</a:t>
            </a:r>
          </a:p>
          <a:p>
            <a:pPr lvl="0">
              <a:lnSpc>
                <a:spcPct val="90000"/>
              </a:lnSpc>
              <a:spcBef>
                <a:spcPts val="1000"/>
              </a:spcBef>
            </a:pPr>
            <a:r>
              <a:rPr lang="es-ES" sz="2400" dirty="0">
                <a:solidFill>
                  <a:prstClr val="black"/>
                </a:solidFill>
                <a:latin typeface="Times New Roman" panose="02020603050405020304" pitchFamily="18" charset="0"/>
                <a:cs typeface="Times New Roman" panose="02020603050405020304" pitchFamily="18" charset="0"/>
              </a:rPr>
              <a:t>Mamul Mal, Malzeme ve Hizmet Alımları</a:t>
            </a:r>
            <a:endParaRPr lang="tr-TR" sz="2400" dirty="0">
              <a:solidFill>
                <a:prstClr val="black"/>
              </a:solidFill>
              <a:latin typeface="Times New Roman" panose="02020603050405020304" pitchFamily="18" charset="0"/>
              <a:cs typeface="Times New Roman" panose="02020603050405020304" pitchFamily="18" charset="0"/>
            </a:endParaRPr>
          </a:p>
          <a:p>
            <a:pPr lvl="0">
              <a:lnSpc>
                <a:spcPct val="90000"/>
              </a:lnSpc>
              <a:spcBef>
                <a:spcPts val="1000"/>
              </a:spcBef>
            </a:pPr>
            <a:r>
              <a:rPr lang="tr-TR" sz="2400" dirty="0" smtClean="0">
                <a:solidFill>
                  <a:prstClr val="black"/>
                </a:solidFill>
                <a:latin typeface="Times New Roman" panose="02020603050405020304" pitchFamily="18" charset="0"/>
                <a:cs typeface="Times New Roman" panose="02020603050405020304" pitchFamily="18" charset="0"/>
              </a:rPr>
              <a:t>1.439.543 </a:t>
            </a:r>
            <a:r>
              <a:rPr lang="tr-TR" sz="2400" dirty="0">
                <a:solidFill>
                  <a:prstClr val="black"/>
                </a:solidFill>
                <a:latin typeface="Times New Roman" panose="02020603050405020304" pitchFamily="18" charset="0"/>
                <a:cs typeface="Times New Roman" panose="02020603050405020304" pitchFamily="18" charset="0"/>
              </a:rPr>
              <a:t>TL</a:t>
            </a:r>
            <a:endParaRPr lang="tr-TR"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308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668047" y="1326158"/>
            <a:ext cx="10662199" cy="3179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sz="2400"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latin typeface="Times New Roman" panose="02020603050405020304" pitchFamily="18" charset="0"/>
                <a:cs typeface="Times New Roman" panose="02020603050405020304" pitchFamily="18" charset="0"/>
              </a:rPr>
              <a:t>E Cetveli Parasal Limitler</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Dikdörtgen 2"/>
          <p:cNvSpPr/>
          <p:nvPr/>
        </p:nvSpPr>
        <p:spPr>
          <a:xfrm>
            <a:off x="773084" y="1334851"/>
            <a:ext cx="10881360" cy="4978799"/>
          </a:xfrm>
          <a:prstGeom prst="rect">
            <a:avLst/>
          </a:prstGeom>
        </p:spPr>
        <p:txBody>
          <a:bodyPr wrap="square">
            <a:spAutoFit/>
          </a:bodyPr>
          <a:lstStyle/>
          <a:p>
            <a:pPr algn="just">
              <a:lnSpc>
                <a:spcPct val="90000"/>
              </a:lnSpc>
              <a:spcBef>
                <a:spcPts val="1000"/>
              </a:spcBef>
            </a:pPr>
            <a:r>
              <a:rPr lang="tr-TR" sz="2400" dirty="0" smtClean="0">
                <a:solidFill>
                  <a:prstClr val="black"/>
                </a:solidFill>
                <a:latin typeface="Times New Roman" panose="02020603050405020304" pitchFamily="18" charset="0"/>
                <a:cs typeface="Times New Roman" panose="02020603050405020304" pitchFamily="18" charset="0"/>
              </a:rPr>
              <a:t>2023 </a:t>
            </a:r>
            <a:r>
              <a:rPr lang="tr-TR" sz="2400" dirty="0">
                <a:solidFill>
                  <a:prstClr val="black"/>
                </a:solidFill>
                <a:latin typeface="Times New Roman" panose="02020603050405020304" pitchFamily="18" charset="0"/>
                <a:cs typeface="Times New Roman" panose="02020603050405020304" pitchFamily="18" charset="0"/>
              </a:rPr>
              <a:t>yılı Bütçe Kanunu </a:t>
            </a:r>
            <a:r>
              <a:rPr lang="tr-TR" sz="2400" dirty="0" smtClean="0">
                <a:solidFill>
                  <a:prstClr val="black"/>
                </a:solidFill>
                <a:latin typeface="Times New Roman" panose="02020603050405020304" pitchFamily="18" charset="0"/>
                <a:cs typeface="Times New Roman" panose="02020603050405020304" pitchFamily="18" charset="0"/>
              </a:rPr>
              <a:t>E Cetveli 25. </a:t>
            </a:r>
            <a:r>
              <a:rPr lang="tr-TR" sz="2400" dirty="0">
                <a:solidFill>
                  <a:prstClr val="black"/>
                </a:solidFill>
                <a:latin typeface="Times New Roman" panose="02020603050405020304" pitchFamily="18" charset="0"/>
                <a:cs typeface="Times New Roman" panose="02020603050405020304" pitchFamily="18" charset="0"/>
              </a:rPr>
              <a:t>Maddeye göre;</a:t>
            </a:r>
          </a:p>
          <a:p>
            <a:pPr lvl="0" algn="just">
              <a:lnSpc>
                <a:spcPct val="90000"/>
              </a:lnSpc>
              <a:spcBef>
                <a:spcPts val="1000"/>
              </a:spcBef>
            </a:pPr>
            <a:r>
              <a:rPr lang="tr-TR" sz="2400" dirty="0" smtClean="0">
                <a:latin typeface="Times New Roman" panose="02020603050405020304" pitchFamily="18" charset="0"/>
                <a:cs typeface="Times New Roman" panose="02020603050405020304" pitchFamily="18" charset="0"/>
              </a:rPr>
              <a:t>Aşağıda yer alan her bir alım için ihtiyacın nereden ve hangi usulle temin edileceğine bakılmaksızın </a:t>
            </a:r>
            <a:r>
              <a:rPr lang="tr-TR" sz="2400" dirty="0" smtClean="0">
                <a:solidFill>
                  <a:srgbClr val="FF0000"/>
                </a:solidFill>
                <a:latin typeface="Times New Roman" panose="02020603050405020304" pitchFamily="18" charset="0"/>
                <a:cs typeface="Times New Roman" panose="02020603050405020304" pitchFamily="18" charset="0"/>
              </a:rPr>
              <a:t>vergiler dahil </a:t>
            </a:r>
            <a:r>
              <a:rPr lang="tr-TR" sz="2400" dirty="0" smtClean="0">
                <a:latin typeface="Times New Roman" panose="02020603050405020304" pitchFamily="18" charset="0"/>
                <a:cs typeface="Times New Roman" panose="02020603050405020304" pitchFamily="18" charset="0"/>
              </a:rPr>
              <a:t>olmak üzere</a:t>
            </a:r>
          </a:p>
          <a:p>
            <a:pPr marL="228600" lvl="0" indent="-228600" algn="just">
              <a:lnSpc>
                <a:spcPct val="90000"/>
              </a:lnSpc>
              <a:spcBef>
                <a:spcPts val="1000"/>
              </a:spcBef>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a</a:t>
            </a:r>
            <a:r>
              <a:rPr lang="tr-TR" sz="2400" dirty="0">
                <a:latin typeface="Times New Roman" panose="02020603050405020304" pitchFamily="18" charset="0"/>
                <a:cs typeface="Times New Roman" panose="02020603050405020304" pitchFamily="18" charset="0"/>
              </a:rPr>
              <a:t>) Menkul mal alımlarında </a:t>
            </a:r>
            <a:r>
              <a:rPr lang="tr-TR" sz="2400" dirty="0" smtClean="0">
                <a:latin typeface="Times New Roman" panose="02020603050405020304" pitchFamily="18" charset="0"/>
                <a:cs typeface="Times New Roman" panose="02020603050405020304" pitchFamily="18" charset="0"/>
              </a:rPr>
              <a:t>52.000 </a:t>
            </a:r>
            <a:r>
              <a:rPr lang="tr-TR" sz="2400" dirty="0">
                <a:latin typeface="Times New Roman" panose="02020603050405020304" pitchFamily="18" charset="0"/>
                <a:cs typeface="Times New Roman" panose="02020603050405020304" pitchFamily="18" charset="0"/>
              </a:rPr>
              <a:t>Türk Lirasını, </a:t>
            </a:r>
            <a:endParaRPr lang="tr-TR" sz="2400" dirty="0" smtClean="0">
              <a:latin typeface="Times New Roman" panose="02020603050405020304" pitchFamily="18" charset="0"/>
              <a:cs typeface="Times New Roman" panose="02020603050405020304" pitchFamily="18" charset="0"/>
            </a:endParaRPr>
          </a:p>
          <a:p>
            <a:pPr marL="228600" lvl="0" indent="-228600" algn="just">
              <a:lnSpc>
                <a:spcPct val="90000"/>
              </a:lnSpc>
              <a:spcBef>
                <a:spcPts val="1000"/>
              </a:spcBef>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b</a:t>
            </a:r>
            <a:r>
              <a:rPr lang="tr-TR" sz="2400" dirty="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Gayrimaddi</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hak alımlarında </a:t>
            </a:r>
            <a:r>
              <a:rPr lang="tr-TR" sz="2400" dirty="0" smtClean="0">
                <a:latin typeface="Times New Roman" panose="02020603050405020304" pitchFamily="18" charset="0"/>
                <a:cs typeface="Times New Roman" panose="02020603050405020304" pitchFamily="18" charset="0"/>
              </a:rPr>
              <a:t>41.000 </a:t>
            </a:r>
            <a:r>
              <a:rPr lang="tr-TR" sz="2400" dirty="0">
                <a:latin typeface="Times New Roman" panose="02020603050405020304" pitchFamily="18" charset="0"/>
                <a:cs typeface="Times New Roman" panose="02020603050405020304" pitchFamily="18" charset="0"/>
              </a:rPr>
              <a:t>Türk Lirasını, </a:t>
            </a:r>
            <a:endParaRPr lang="tr-TR" sz="2400" dirty="0" smtClean="0">
              <a:latin typeface="Times New Roman" panose="02020603050405020304" pitchFamily="18" charset="0"/>
              <a:cs typeface="Times New Roman" panose="02020603050405020304" pitchFamily="18" charset="0"/>
            </a:endParaRPr>
          </a:p>
          <a:p>
            <a:pPr marL="228600" lvl="0" indent="-228600" algn="just">
              <a:lnSpc>
                <a:spcPct val="90000"/>
              </a:lnSpc>
              <a:spcBef>
                <a:spcPts val="1000"/>
              </a:spcBef>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c</a:t>
            </a:r>
            <a:r>
              <a:rPr lang="tr-TR" sz="2400" dirty="0">
                <a:latin typeface="Times New Roman" panose="02020603050405020304" pitchFamily="18" charset="0"/>
                <a:cs typeface="Times New Roman" panose="02020603050405020304" pitchFamily="18" charset="0"/>
              </a:rPr>
              <a:t>) Menkul malların bakım ve onarımlarında </a:t>
            </a:r>
            <a:r>
              <a:rPr lang="tr-TR" sz="2400" dirty="0" smtClean="0">
                <a:latin typeface="Times New Roman" panose="02020603050405020304" pitchFamily="18" charset="0"/>
                <a:cs typeface="Times New Roman" panose="02020603050405020304" pitchFamily="18" charset="0"/>
              </a:rPr>
              <a:t>52.000 </a:t>
            </a:r>
            <a:r>
              <a:rPr lang="tr-TR" sz="2400" dirty="0">
                <a:latin typeface="Times New Roman" panose="02020603050405020304" pitchFamily="18" charset="0"/>
                <a:cs typeface="Times New Roman" panose="02020603050405020304" pitchFamily="18" charset="0"/>
              </a:rPr>
              <a:t>Türk Lirasını, </a:t>
            </a:r>
            <a:endParaRPr lang="tr-TR" sz="2400" dirty="0" smtClean="0">
              <a:latin typeface="Times New Roman" panose="02020603050405020304" pitchFamily="18" charset="0"/>
              <a:cs typeface="Times New Roman" panose="02020603050405020304" pitchFamily="18" charset="0"/>
            </a:endParaRPr>
          </a:p>
          <a:p>
            <a:pPr marL="228600" lvl="0" indent="-228600" algn="just">
              <a:lnSpc>
                <a:spcPct val="90000"/>
              </a:lnSpc>
              <a:spcBef>
                <a:spcPts val="1000"/>
              </a:spcBef>
              <a:buFont typeface="Arial" panose="020B0604020202020204" pitchFamily="34" charset="0"/>
              <a:buChar char="•"/>
            </a:pPr>
            <a:r>
              <a:rPr lang="tr-TR" sz="2400" dirty="0" smtClean="0">
                <a:latin typeface="Times New Roman" panose="02020603050405020304" pitchFamily="18" charset="0"/>
                <a:cs typeface="Times New Roman" panose="02020603050405020304" pitchFamily="18" charset="0"/>
              </a:rPr>
              <a:t>d</a:t>
            </a:r>
            <a:r>
              <a:rPr lang="tr-TR" sz="2400" dirty="0">
                <a:latin typeface="Times New Roman" panose="02020603050405020304" pitchFamily="18" charset="0"/>
                <a:cs typeface="Times New Roman" panose="02020603050405020304" pitchFamily="18" charset="0"/>
              </a:rPr>
              <a:t>) Gayrimenkullerin bakım ve onarımlarında </a:t>
            </a:r>
            <a:r>
              <a:rPr lang="tr-TR" sz="2400" dirty="0" smtClean="0">
                <a:latin typeface="Times New Roman" panose="02020603050405020304" pitchFamily="18" charset="0"/>
                <a:cs typeface="Times New Roman" panose="02020603050405020304" pitchFamily="18" charset="0"/>
              </a:rPr>
              <a:t>114.000 </a:t>
            </a:r>
            <a:r>
              <a:rPr lang="tr-TR" sz="2400" dirty="0">
                <a:latin typeface="Times New Roman" panose="02020603050405020304" pitchFamily="18" charset="0"/>
                <a:cs typeface="Times New Roman" panose="02020603050405020304" pitchFamily="18" charset="0"/>
              </a:rPr>
              <a:t>Türk Lirasını, </a:t>
            </a:r>
            <a:endParaRPr lang="tr-TR" sz="2400" dirty="0" smtClean="0">
              <a:latin typeface="Times New Roman" panose="02020603050405020304" pitchFamily="18" charset="0"/>
              <a:cs typeface="Times New Roman" panose="02020603050405020304" pitchFamily="18" charset="0"/>
            </a:endParaRPr>
          </a:p>
          <a:p>
            <a:pPr lvl="0" algn="just">
              <a:lnSpc>
                <a:spcPct val="90000"/>
              </a:lnSpc>
              <a:spcBef>
                <a:spcPts val="1000"/>
              </a:spcBef>
            </a:pPr>
            <a:r>
              <a:rPr lang="tr-TR" sz="2400" dirty="0" smtClean="0">
                <a:latin typeface="Times New Roman" panose="02020603050405020304" pitchFamily="18" charset="0"/>
                <a:cs typeface="Times New Roman" panose="02020603050405020304" pitchFamily="18" charset="0"/>
              </a:rPr>
              <a:t>Aşan </a:t>
            </a:r>
            <a:r>
              <a:rPr lang="tr-TR" sz="2400" dirty="0">
                <a:latin typeface="Times New Roman" panose="02020603050405020304" pitchFamily="18" charset="0"/>
                <a:cs typeface="Times New Roman" panose="02020603050405020304" pitchFamily="18" charset="0"/>
              </a:rPr>
              <a:t>tutarlar “(03) Mal ve Hizmet Alım Giderleri” tertiplerinden ödenemez. “(06) Sermaye </a:t>
            </a:r>
            <a:r>
              <a:rPr lang="tr-TR" sz="2400" dirty="0" err="1" smtClean="0">
                <a:latin typeface="Times New Roman" panose="02020603050405020304" pitchFamily="18" charset="0"/>
                <a:cs typeface="Times New Roman" panose="02020603050405020304" pitchFamily="18" charset="0"/>
              </a:rPr>
              <a:t>Giderleri”ne</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ilişkin olarak yukarıdaki limitlerin uygulanmasında toplam proje ödeneği esas alınır</a:t>
            </a:r>
            <a:r>
              <a:rPr lang="tr-TR" sz="2400" dirty="0" smtClean="0">
                <a:latin typeface="Times New Roman" panose="02020603050405020304" pitchFamily="18" charset="0"/>
                <a:cs typeface="Times New Roman" panose="02020603050405020304" pitchFamily="18" charset="0"/>
              </a:rPr>
              <a:t>.</a:t>
            </a:r>
          </a:p>
          <a:p>
            <a:pPr lvl="0" algn="just">
              <a:lnSpc>
                <a:spcPct val="90000"/>
              </a:lnSpc>
              <a:spcBef>
                <a:spcPts val="1000"/>
              </a:spcBef>
            </a:pPr>
            <a:r>
              <a:rPr lang="tr-TR" sz="2400" i="1" dirty="0" smtClean="0">
                <a:latin typeface="Times New Roman" panose="02020603050405020304" pitchFamily="18" charset="0"/>
                <a:cs typeface="Times New Roman" panose="02020603050405020304" pitchFamily="18" charset="0"/>
              </a:rPr>
              <a:t>Bütçe Sınıflandırılmasına İlişkin Rehbere, Daire Başkanlığımızın web sayfasında Bütçe ve Performans Şube Müdürlüğünün altından ulaşmak için </a:t>
            </a:r>
            <a:r>
              <a:rPr lang="tr-TR" sz="2400" i="1" dirty="0" err="1" smtClean="0">
                <a:latin typeface="Times New Roman" panose="02020603050405020304" pitchFamily="18" charset="0"/>
                <a:cs typeface="Times New Roman" panose="02020603050405020304" pitchFamily="18" charset="0"/>
                <a:hlinkClick r:id="rId2"/>
              </a:rPr>
              <a:t>tıklanıyız</a:t>
            </a:r>
            <a:r>
              <a:rPr lang="tr-TR" sz="2400" i="1" dirty="0" smtClean="0">
                <a:latin typeface="Times New Roman" panose="02020603050405020304" pitchFamily="18" charset="0"/>
                <a:cs typeface="Times New Roman" panose="02020603050405020304" pitchFamily="18" charset="0"/>
                <a:hlinkClick r:id="rId2"/>
              </a:rPr>
              <a:t>.</a:t>
            </a:r>
            <a:endParaRPr lang="tr-TR" sz="24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2551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773084" y="1938554"/>
            <a:ext cx="10662199" cy="3179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sz="2400"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latin typeface="Times New Roman" panose="02020603050405020304" pitchFamily="18" charset="0"/>
                <a:cs typeface="Times New Roman" panose="02020603050405020304" pitchFamily="18" charset="0"/>
              </a:rPr>
              <a:t>Ön Mali Kontrole Tabi İşlemler</a:t>
            </a:r>
            <a:endParaRPr lang="en-TR" dirty="0"/>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Dikdörtgen 2"/>
          <p:cNvSpPr/>
          <p:nvPr/>
        </p:nvSpPr>
        <p:spPr>
          <a:xfrm>
            <a:off x="663503" y="1219322"/>
            <a:ext cx="10881360" cy="4617803"/>
          </a:xfrm>
          <a:prstGeom prst="rect">
            <a:avLst/>
          </a:prstGeom>
        </p:spPr>
        <p:txBody>
          <a:bodyPr wrap="square">
            <a:spAutoFit/>
          </a:bodyPr>
          <a:lstStyle/>
          <a:p>
            <a:pPr algn="just">
              <a:lnSpc>
                <a:spcPct val="107000"/>
              </a:lnSpc>
              <a:spcAft>
                <a:spcPts val="800"/>
              </a:spcAft>
            </a:pPr>
            <a:r>
              <a:rPr lang="tr-TR"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Riskli </a:t>
            </a:r>
            <a:r>
              <a:rPr lang="tr-T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alanlar dikkate alınarak tür, tutar ve konu itibarıyla aşağıda belirlenen mali karar ve işlemler</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06. Sermaye Giderleri</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tr-TR" sz="2400" dirty="0">
                <a:latin typeface="Times New Roman" panose="02020603050405020304" pitchFamily="18" charset="0"/>
                <a:ea typeface="Calibri" panose="020F0502020204030204" pitchFamily="34" charset="0"/>
                <a:cs typeface="Times New Roman" panose="02020603050405020304" pitchFamily="18" charset="0"/>
              </a:rPr>
              <a:t>Limite bakılmaksızın ihale yöntemleri ile gerçekleştirilen yapım işi ile mal ve hizmet satın alma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giderleri ile bunlara </a:t>
            </a:r>
            <a:r>
              <a:rPr lang="tr-TR" sz="2400" dirty="0">
                <a:latin typeface="Times New Roman" panose="02020603050405020304" pitchFamily="18" charset="0"/>
                <a:ea typeface="Calibri" panose="020F0502020204030204" pitchFamily="34" charset="0"/>
                <a:cs typeface="Times New Roman" panose="02020603050405020304" pitchFamily="18" charset="0"/>
              </a:rPr>
              <a:t>bağlı bulunan hak edişler</a:t>
            </a:r>
          </a:p>
          <a:p>
            <a:pPr marL="342900" lvl="0" indent="-342900" algn="just">
              <a:lnSpc>
                <a:spcPct val="107000"/>
              </a:lnSpc>
              <a:spcAft>
                <a:spcPts val="0"/>
              </a:spcAft>
              <a:buFont typeface="Symbol" panose="05050102010706020507" pitchFamily="18" charset="2"/>
              <a:buChar char=""/>
            </a:pPr>
            <a:r>
              <a:rPr lang="tr-TR" sz="2400" dirty="0">
                <a:latin typeface="Times New Roman" panose="02020603050405020304" pitchFamily="18" charset="0"/>
                <a:ea typeface="Calibri" panose="020F0502020204030204" pitchFamily="34" charset="0"/>
                <a:cs typeface="Times New Roman" panose="02020603050405020304" pitchFamily="18" charset="0"/>
              </a:rPr>
              <a:t>Tutarı KDV hariç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70.000 </a:t>
            </a:r>
            <a:r>
              <a:rPr lang="tr-TR" sz="2400" dirty="0">
                <a:latin typeface="Times New Roman" panose="02020603050405020304" pitchFamily="18" charset="0"/>
                <a:ea typeface="Calibri" panose="020F0502020204030204" pitchFamily="34" charset="0"/>
                <a:cs typeface="Times New Roman" panose="02020603050405020304" pitchFamily="18" charset="0"/>
              </a:rPr>
              <a:t>TL’yi aşan proje giderleri</a:t>
            </a:r>
          </a:p>
          <a:p>
            <a:pPr marL="342900" lvl="0" indent="-342900" algn="just">
              <a:lnSpc>
                <a:spcPct val="107000"/>
              </a:lnSpc>
              <a:spcAft>
                <a:spcPts val="0"/>
              </a:spcAft>
              <a:buFont typeface="Symbol" panose="05050102010706020507" pitchFamily="18" charset="2"/>
              <a:buChar char=""/>
            </a:pPr>
            <a:r>
              <a:rPr lang="tr-TR" sz="2400" dirty="0">
                <a:latin typeface="Times New Roman" panose="02020603050405020304" pitchFamily="18" charset="0"/>
                <a:ea typeface="Calibri" panose="020F0502020204030204" pitchFamily="34" charset="0"/>
                <a:cs typeface="Times New Roman" panose="02020603050405020304" pitchFamily="18" charset="0"/>
              </a:rPr>
              <a:t>Doğrudan temin yöntemi ile yapılan alımlarda 03.7 Menkul Mal, Gayri Maddi Hak Alım, Bakım ve Onarım Giderleri ile 03.8 Gayrimenkul Mal Bakım ve Onarım Giderlerinden tutarı KDV hariç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5.000 </a:t>
            </a:r>
            <a:r>
              <a:rPr lang="tr-TR" sz="2400" dirty="0">
                <a:latin typeface="Times New Roman" panose="02020603050405020304" pitchFamily="18" charset="0"/>
                <a:ea typeface="Calibri" panose="020F0502020204030204" pitchFamily="34" charset="0"/>
                <a:cs typeface="Times New Roman" panose="02020603050405020304" pitchFamily="18" charset="0"/>
              </a:rPr>
              <a:t>TL’yi geçen alımlar</a:t>
            </a:r>
          </a:p>
          <a:p>
            <a:pPr marL="342900" lvl="0" indent="-342900" algn="just">
              <a:lnSpc>
                <a:spcPct val="107000"/>
              </a:lnSpc>
              <a:spcAft>
                <a:spcPts val="800"/>
              </a:spcAft>
              <a:buFont typeface="Symbol" panose="05050102010706020507" pitchFamily="18" charset="2"/>
              <a:buChar char=""/>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Doğrudan temin limitinin üzerinde olan DMO alımları</a:t>
            </a:r>
          </a:p>
          <a:p>
            <a:pPr marL="342900" lvl="0" indent="-342900" algn="just">
              <a:lnSpc>
                <a:spcPct val="107000"/>
              </a:lnSpc>
              <a:spcAft>
                <a:spcPts val="800"/>
              </a:spcAft>
              <a:buFont typeface="Symbol" panose="05050102010706020507" pitchFamily="18" charset="2"/>
              <a:buChar char=""/>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03.02 ve 03.05 ten yapılan KDV hariç 30.000 TL’yi geçen alımlar.</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966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841929" y="1864930"/>
            <a:ext cx="10254876" cy="24058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sz="2400" dirty="0">
                <a:latin typeface="Times New Roman" panose="02020603050405020304" pitchFamily="18" charset="0"/>
                <a:cs typeface="Times New Roman" panose="02020603050405020304" pitchFamily="18" charset="0"/>
              </a:rPr>
              <a:t>Ön mali kontrole tabi tutulmayan diğer harcamalar ödeme aşamasında mali yönden Strateji Geliştirme Daire Başkanlığı Muhasebe Kesin Hesap Şube Müdürlüğünce 5018 sayılı kanunun 61. maddesinde sayılan kontrollere tabi </a:t>
            </a:r>
            <a:r>
              <a:rPr lang="tr-TR" sz="2400" dirty="0" smtClean="0">
                <a:latin typeface="Times New Roman" panose="02020603050405020304" pitchFamily="18" charset="0"/>
                <a:cs typeface="Times New Roman" panose="02020603050405020304" pitchFamily="18" charset="0"/>
              </a:rPr>
              <a:t>tutulacaktır.</a:t>
            </a:r>
          </a:p>
          <a:p>
            <a:pPr algn="just"/>
            <a:r>
              <a:rPr lang="tr-TR" sz="2400" dirty="0" smtClean="0">
                <a:latin typeface="Times New Roman" panose="02020603050405020304" pitchFamily="18" charset="0"/>
                <a:cs typeface="Times New Roman" panose="02020603050405020304" pitchFamily="18" charset="0"/>
              </a:rPr>
              <a:t>Ön </a:t>
            </a:r>
            <a:r>
              <a:rPr lang="tr-TR" sz="2400" dirty="0">
                <a:latin typeface="Times New Roman" panose="02020603050405020304" pitchFamily="18" charset="0"/>
                <a:cs typeface="Times New Roman" panose="02020603050405020304" pitchFamily="18" charset="0"/>
              </a:rPr>
              <a:t>malî kontrol sonucunda uygun görüş verilip verilmemesi, danışma ve önleyici niteliği haiz olup, malî karar ve işlemlerin harcama yetkilisi tarafından uygulanmasında bağlayıcı değildir</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Malî karar ve işlemlerin ön malî kontrole tâbi tutulması ve ön malî kontrol sonucunda uygun görüş verilmiş olması, harcama yetkilileri ve gerçekleştirme görevlilerinin sorumluluğunu ortadan kaldırmaz.</a:t>
            </a: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latin typeface="Times New Roman" panose="02020603050405020304" pitchFamily="18" charset="0"/>
                <a:cs typeface="Times New Roman" panose="02020603050405020304" pitchFamily="18" charset="0"/>
              </a:rPr>
              <a:t>Ön Mali Kontrolün Niteliği</a:t>
            </a:r>
            <a:endParaRPr lang="en-TR" dirty="0">
              <a:latin typeface="Times New Roman" panose="02020603050405020304" pitchFamily="18" charset="0"/>
              <a:cs typeface="Times New Roman" panose="02020603050405020304" pitchFamily="18" charset="0"/>
            </a:endParaRPr>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538327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668047" y="1326158"/>
            <a:ext cx="10662199" cy="3179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sz="2400"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a:latin typeface="Times New Roman" panose="02020603050405020304" pitchFamily="18" charset="0"/>
                <a:cs typeface="Times New Roman" panose="02020603050405020304" pitchFamily="18" charset="0"/>
              </a:rPr>
              <a:t>Ön Mali Kontrolde İstenen Belgeler</a:t>
            </a:r>
            <a:endParaRPr lang="en-TR" dirty="0">
              <a:latin typeface="Times New Roman" panose="02020603050405020304" pitchFamily="18" charset="0"/>
              <a:cs typeface="Times New Roman" panose="02020603050405020304" pitchFamily="18" charset="0"/>
            </a:endParaRPr>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Dikdörtgen 2"/>
          <p:cNvSpPr/>
          <p:nvPr/>
        </p:nvSpPr>
        <p:spPr>
          <a:xfrm>
            <a:off x="668047" y="1572400"/>
            <a:ext cx="10881360" cy="3981603"/>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Teklif Mektupları</a:t>
            </a:r>
          </a:p>
          <a:p>
            <a:pPr marL="228600" lvl="0" indent="-228600">
              <a:lnSpc>
                <a:spcPct val="90000"/>
              </a:lnSpc>
              <a:spcBef>
                <a:spcPts val="1000"/>
              </a:spcBef>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Piyasa Fiyat Araştırma Tutanağı</a:t>
            </a:r>
          </a:p>
          <a:p>
            <a:pPr marL="228600" lvl="0" indent="-228600">
              <a:lnSpc>
                <a:spcPct val="90000"/>
              </a:lnSpc>
              <a:spcBef>
                <a:spcPts val="1000"/>
              </a:spcBef>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Onay </a:t>
            </a:r>
            <a:r>
              <a:rPr lang="tr-TR" sz="2400" dirty="0" smtClean="0">
                <a:solidFill>
                  <a:prstClr val="black"/>
                </a:solidFill>
                <a:latin typeface="Times New Roman" panose="02020603050405020304" pitchFamily="18" charset="0"/>
                <a:cs typeface="Times New Roman" panose="02020603050405020304" pitchFamily="18" charset="0"/>
              </a:rPr>
              <a:t>Belgesi</a:t>
            </a:r>
          </a:p>
          <a:p>
            <a:pPr marL="228600" lvl="0" indent="-228600">
              <a:lnSpc>
                <a:spcPct val="90000"/>
              </a:lnSpc>
              <a:spcBef>
                <a:spcPts val="1000"/>
              </a:spcBef>
              <a:buFont typeface="Arial" panose="020B0604020202020204" pitchFamily="34" charset="0"/>
              <a:buChar char="•"/>
            </a:pPr>
            <a:r>
              <a:rPr lang="tr-TR" sz="2400" dirty="0" smtClean="0">
                <a:solidFill>
                  <a:prstClr val="black"/>
                </a:solidFill>
                <a:latin typeface="Times New Roman" panose="02020603050405020304" pitchFamily="18" charset="0"/>
                <a:cs typeface="Times New Roman" panose="02020603050405020304" pitchFamily="18" charset="0"/>
              </a:rPr>
              <a:t>İdari Şartname</a:t>
            </a:r>
          </a:p>
          <a:p>
            <a:pPr marL="228600" lvl="0" indent="-228600">
              <a:lnSpc>
                <a:spcPct val="90000"/>
              </a:lnSpc>
              <a:spcBef>
                <a:spcPts val="1000"/>
              </a:spcBef>
              <a:buFont typeface="Arial" panose="020B0604020202020204" pitchFamily="34" charset="0"/>
              <a:buChar char="•"/>
            </a:pPr>
            <a:r>
              <a:rPr lang="tr-TR" sz="2400" dirty="0" smtClean="0">
                <a:solidFill>
                  <a:prstClr val="black"/>
                </a:solidFill>
                <a:latin typeface="Times New Roman" panose="02020603050405020304" pitchFamily="18" charset="0"/>
                <a:cs typeface="Times New Roman" panose="02020603050405020304" pitchFamily="18" charset="0"/>
              </a:rPr>
              <a:t>Teknik Şartname</a:t>
            </a:r>
          </a:p>
          <a:p>
            <a:pPr marL="228600" lvl="0" indent="-228600">
              <a:lnSpc>
                <a:spcPct val="90000"/>
              </a:lnSpc>
              <a:spcBef>
                <a:spcPts val="1000"/>
              </a:spcBef>
              <a:buFont typeface="Arial" panose="020B0604020202020204" pitchFamily="34" charset="0"/>
              <a:buChar char="•"/>
            </a:pPr>
            <a:r>
              <a:rPr lang="tr-TR" sz="2400" dirty="0" smtClean="0">
                <a:solidFill>
                  <a:prstClr val="black"/>
                </a:solidFill>
                <a:latin typeface="Times New Roman" panose="02020603050405020304" pitchFamily="18" charset="0"/>
                <a:cs typeface="Times New Roman" panose="02020603050405020304" pitchFamily="18" charset="0"/>
              </a:rPr>
              <a:t>Sözleşme yapılacaksa sözleşme tasarısı</a:t>
            </a:r>
          </a:p>
          <a:p>
            <a:pPr marL="228600" lvl="0" indent="-228600">
              <a:lnSpc>
                <a:spcPct val="90000"/>
              </a:lnSpc>
              <a:spcBef>
                <a:spcPts val="1000"/>
              </a:spcBef>
              <a:buFont typeface="Arial" panose="020B0604020202020204" pitchFamily="34" charset="0"/>
              <a:buChar char="•"/>
            </a:pPr>
            <a:r>
              <a:rPr lang="tr-TR" sz="2400" dirty="0" smtClean="0">
                <a:solidFill>
                  <a:prstClr val="black"/>
                </a:solidFill>
                <a:latin typeface="Times New Roman" panose="02020603050405020304" pitchFamily="18" charset="0"/>
                <a:cs typeface="Times New Roman" panose="02020603050405020304" pitchFamily="18" charset="0"/>
              </a:rPr>
              <a:t>Yapım işlerinde ( Yaklaşık Maliyet cetveli, Mahal Listesi, Metrajlar ve diğer hesaplama tabloları ile projeler)</a:t>
            </a:r>
            <a:endParaRPr lang="tr-TR" sz="2400" dirty="0">
              <a:solidFill>
                <a:prstClr val="black"/>
              </a:solidFill>
              <a:latin typeface="Times New Roman" panose="02020603050405020304" pitchFamily="18" charset="0"/>
              <a:cs typeface="Times New Roman" panose="02020603050405020304" pitchFamily="18" charset="0"/>
            </a:endParaRPr>
          </a:p>
          <a:p>
            <a:pPr marL="228600" lvl="0" indent="-228600">
              <a:lnSpc>
                <a:spcPct val="90000"/>
              </a:lnSpc>
              <a:spcBef>
                <a:spcPts val="1000"/>
              </a:spcBef>
              <a:buFont typeface="Arial" panose="020B0604020202020204" pitchFamily="34" charset="0"/>
              <a:buChar char="•"/>
            </a:pPr>
            <a:r>
              <a:rPr lang="tr-TR" sz="2400" dirty="0" smtClean="0">
                <a:solidFill>
                  <a:prstClr val="black"/>
                </a:solidFill>
                <a:latin typeface="Times New Roman" panose="02020603050405020304" pitchFamily="18" charset="0"/>
                <a:cs typeface="Times New Roman" panose="02020603050405020304" pitchFamily="18" charset="0"/>
              </a:rPr>
              <a:t>EKAP’ tan </a:t>
            </a:r>
            <a:r>
              <a:rPr lang="tr-TR" sz="2400" dirty="0">
                <a:solidFill>
                  <a:prstClr val="black"/>
                </a:solidFill>
                <a:latin typeface="Times New Roman" panose="02020603050405020304" pitchFamily="18" charset="0"/>
                <a:cs typeface="Times New Roman" panose="02020603050405020304" pitchFamily="18" charset="0"/>
              </a:rPr>
              <a:t>Alınan Yasaklı Sorgulama </a:t>
            </a:r>
            <a:r>
              <a:rPr lang="tr-TR" sz="2400" dirty="0" smtClean="0">
                <a:solidFill>
                  <a:prstClr val="black"/>
                </a:solidFill>
                <a:latin typeface="Times New Roman" panose="02020603050405020304" pitchFamily="18" charset="0"/>
                <a:cs typeface="Times New Roman" panose="02020603050405020304" pitchFamily="18" charset="0"/>
              </a:rPr>
              <a:t>Belgesi</a:t>
            </a:r>
            <a:endParaRPr lang="tr-T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190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423020" y="1259655"/>
            <a:ext cx="11297926" cy="48086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tr-TR" sz="2400"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481209" y="178253"/>
            <a:ext cx="10084496" cy="665141"/>
          </a:xfrm>
        </p:spPr>
        <p:txBody>
          <a:bodyPr/>
          <a:lstStyle/>
          <a:p>
            <a:r>
              <a:rPr lang="tr-TR" dirty="0" smtClean="0">
                <a:latin typeface="Times New Roman" panose="02020603050405020304" pitchFamily="18" charset="0"/>
                <a:cs typeface="Times New Roman" panose="02020603050405020304" pitchFamily="18" charset="0"/>
              </a:rPr>
              <a:t>MYS</a:t>
            </a:r>
            <a:endParaRPr lang="en-TR" dirty="0">
              <a:latin typeface="Times New Roman" panose="02020603050405020304" pitchFamily="18" charset="0"/>
              <a:cs typeface="Times New Roman" panose="02020603050405020304" pitchFamily="18" charset="0"/>
            </a:endParaRPr>
          </a:p>
        </p:txBody>
      </p:sp>
      <p:sp>
        <p:nvSpPr>
          <p:cNvPr id="10" name="İçerik Yer Tutucusu 9">
            <a:extLst>
              <a:ext uri="{FF2B5EF4-FFF2-40B4-BE49-F238E27FC236}">
                <a16:creationId xmlns:a16="http://schemas.microsoft.com/office/drawing/2014/main" id="{A42C3AB9-55FF-EB44-B4FC-24A69B1286EC}"/>
              </a:ext>
            </a:extLst>
          </p:cNvPr>
          <p:cNvSpPr txBox="1">
            <a:spLocks/>
          </p:cNvSpPr>
          <p:nvPr/>
        </p:nvSpPr>
        <p:spPr>
          <a:xfrm>
            <a:off x="1116936" y="2084556"/>
            <a:ext cx="1679274" cy="9833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1200"/>
              </a:spcAft>
              <a:buNone/>
            </a:pPr>
            <a:endParaRPr lang="tr-TR" sz="6000" b="1" spc="-300" dirty="0">
              <a:solidFill>
                <a:prstClr val="black">
                  <a:lumMod val="85000"/>
                  <a:lumOff val="15000"/>
                </a:prstClr>
              </a:solidFill>
              <a:latin typeface="Calibri" panose="020F0502020204030204" pitchFamily="34" charset="0"/>
              <a:ea typeface="Open Sans" panose="020B0606030504020204" pitchFamily="34" charset="0"/>
              <a:cs typeface="Calibri" panose="020F0502020204030204"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09" y="1054572"/>
            <a:ext cx="11000763" cy="5325539"/>
          </a:xfrm>
          <a:prstGeom prst="rect">
            <a:avLst/>
          </a:prstGeom>
        </p:spPr>
      </p:pic>
    </p:spTree>
    <p:extLst>
      <p:ext uri="{BB962C8B-B14F-4D97-AF65-F5344CB8AC3E}">
        <p14:creationId xmlns:p14="http://schemas.microsoft.com/office/powerpoint/2010/main" val="1765250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2111</TotalTime>
  <Words>520</Words>
  <Application>Microsoft Office PowerPoint</Application>
  <PresentationFormat>Geniş ekran</PresentationFormat>
  <Paragraphs>53</Paragraphs>
  <Slides>13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13</vt:i4>
      </vt:variant>
    </vt:vector>
  </HeadingPairs>
  <TitlesOfParts>
    <vt:vector size="20" baseType="lpstr">
      <vt:lpstr>Arial</vt:lpstr>
      <vt:lpstr>Calibri</vt:lpstr>
      <vt:lpstr>Calibri Light</vt:lpstr>
      <vt:lpstr>Open Sans</vt:lpstr>
      <vt:lpstr>Symbol</vt:lpstr>
      <vt:lpstr>Times New Roman</vt:lpstr>
      <vt:lpstr>Office Theme</vt:lpstr>
      <vt:lpstr>28.02.2023 Bilgilendirme Toplantısı</vt:lpstr>
      <vt:lpstr>Doğrudan Temin</vt:lpstr>
      <vt:lpstr>Ödenek Kontrol ve Temini</vt:lpstr>
      <vt:lpstr>Parasal Limitler ve Eşik Değerler 01.02.2023 – 31.01.2024</vt:lpstr>
      <vt:lpstr>E Cetveli Parasal Limitler</vt:lpstr>
      <vt:lpstr>Ön Mali Kontrole Tabi İşlemler</vt:lpstr>
      <vt:lpstr>Ön Mali Kontrolün Niteliği</vt:lpstr>
      <vt:lpstr>Ön Mali Kontrolde İstenen Belgeler</vt:lpstr>
      <vt:lpstr>MYS</vt:lpstr>
      <vt:lpstr>MYS</vt:lpstr>
      <vt:lpstr>MYS</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Halid Özgür</dc:creator>
  <cp:lastModifiedBy>SUBU</cp:lastModifiedBy>
  <cp:revision>214</cp:revision>
  <dcterms:created xsi:type="dcterms:W3CDTF">2020-09-09T19:50:56Z</dcterms:created>
  <dcterms:modified xsi:type="dcterms:W3CDTF">2023-02-24T12:14:12Z</dcterms:modified>
</cp:coreProperties>
</file>