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314" r:id="rId3"/>
    <p:sldId id="435" r:id="rId4"/>
    <p:sldId id="403" r:id="rId5"/>
    <p:sldId id="341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367" r:id="rId14"/>
    <p:sldId id="437" r:id="rId15"/>
    <p:sldId id="404" r:id="rId16"/>
    <p:sldId id="438" r:id="rId17"/>
    <p:sldId id="407" r:id="rId18"/>
    <p:sldId id="408" r:id="rId19"/>
    <p:sldId id="409" r:id="rId20"/>
    <p:sldId id="411" r:id="rId21"/>
    <p:sldId id="412" r:id="rId22"/>
    <p:sldId id="439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30" r:id="rId37"/>
    <p:sldId id="431" r:id="rId38"/>
    <p:sldId id="433" r:id="rId39"/>
    <p:sldId id="434" r:id="rId40"/>
    <p:sldId id="440" r:id="rId41"/>
    <p:sldId id="436" r:id="rId42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A"/>
    <a:srgbClr val="595959"/>
    <a:srgbClr val="00FF00"/>
    <a:srgbClr val="FFFF24"/>
    <a:srgbClr val="FFED00"/>
    <a:srgbClr val="9EF3C8"/>
    <a:srgbClr val="003DA6"/>
    <a:srgbClr val="E6E7E9"/>
    <a:srgbClr val="D7E7F5"/>
    <a:srgbClr val="0C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/>
    <p:restoredTop sz="95574" autoAdjust="0"/>
  </p:normalViewPr>
  <p:slideViewPr>
    <p:cSldViewPr snapToGrid="0" snapToObjects="1">
      <p:cViewPr varScale="1">
        <p:scale>
          <a:sx n="113" d="100"/>
          <a:sy n="113" d="100"/>
        </p:scale>
        <p:origin x="78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630F-AD7F-44A0-85B6-3E155F04ED85}" type="datetimeFigureOut">
              <a:rPr lang="tr-TR" smtClean="0"/>
              <a:t>28.02.2023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CDBD8-EC84-423A-A262-ECC1E922CBC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835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880F-2CDF-D74B-A450-9BC1E472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476"/>
            <a:ext cx="9144000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AD10-2AC0-3B4D-9A72-D7E6840F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E11F0-A589-8446-95C8-B3EAF878B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710" y="518147"/>
            <a:ext cx="1498591" cy="1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FFB9-148A-0E4E-9545-82CB0A8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D1A2A-EEEA-A24E-89DB-056DA08CF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6525-5D7C-5A4B-867D-AF92E710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02/28/2023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B333-A957-5942-9835-CDCE1D6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03FB-7DFF-AB4B-A645-5EFECCF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2157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3BD0D-3D26-AE4D-A974-32659D6D6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5336D-4DFE-6D46-8B7B-28EBDC5F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13C6-214D-3340-B623-35DCD00C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02/28/2023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3BDC-AAB8-8B46-851B-504D589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35FD-3EB0-E446-9E48-2BE6F0A6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4581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A56B-61B1-694F-BF7E-01FE8BEA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FD65-E2B4-D943-8EEC-2AEE0E11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479E-32D6-A744-95B1-60E8D7F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02/28/2023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62D1-984F-444A-ABF5-DABDE698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BAB5-AD74-994F-8FCD-09D14C0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812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0FCD-A6E5-D741-B8BB-F2241BDD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E38FA-021D-9348-9978-AA95D14E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29D21-378F-5241-83D7-943ACBFC6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9308" y="578025"/>
            <a:ext cx="1710841" cy="1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1361-584E-C646-8E07-14B1460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3E6F-DF5D-A945-BE9C-BB634DD1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F15E-757C-D946-81DF-846E02E8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E43D4-078A-D24C-A64E-10168F22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02/28/2023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B963-9AEA-D747-916A-B5DFFE3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F8889-7193-0643-80FA-5D7D3F3F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1330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8703-C9FB-E546-B73F-59C7E835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8329-E395-5742-9BF8-8046ADC9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2A32-2C41-274D-8F6D-E3408064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C2A4-200C-5D4C-A934-9262E7C22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F2FA-D6CC-A54B-BE08-B38A3FE78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C733C-0FB4-404D-A284-5EF0314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02/28/2023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C6C7C-BE20-7547-85E5-A6AF362F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0A1B5-953D-C341-8200-6DBAD87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519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EE8C25-9E17-AB40-81FC-D03393A2A9D8}"/>
              </a:ext>
            </a:extLst>
          </p:cNvPr>
          <p:cNvSpPr/>
          <p:nvPr userDrawn="1"/>
        </p:nvSpPr>
        <p:spPr>
          <a:xfrm>
            <a:off x="0" y="0"/>
            <a:ext cx="12192000" cy="1021644"/>
          </a:xfrm>
          <a:prstGeom prst="rect">
            <a:avLst/>
          </a:prstGeom>
          <a:solidFill>
            <a:srgbClr val="003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B61B8-93F4-2547-8DD8-D2FAEE9F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922D1-175A-464E-9951-FC77D50DCD1B}"/>
              </a:ext>
            </a:extLst>
          </p:cNvPr>
          <p:cNvSpPr/>
          <p:nvPr userDrawn="1"/>
        </p:nvSpPr>
        <p:spPr>
          <a:xfrm>
            <a:off x="0" y="6449902"/>
            <a:ext cx="12192000" cy="4202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994C0-4761-6B4E-AD6C-EB569A71F851}"/>
              </a:ext>
            </a:extLst>
          </p:cNvPr>
          <p:cNvSpPr txBox="1"/>
          <p:nvPr userDrawn="1"/>
        </p:nvSpPr>
        <p:spPr>
          <a:xfrm>
            <a:off x="481214" y="6559986"/>
            <a:ext cx="30107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TR" sz="700" dirty="0">
                <a:solidFill>
                  <a:schemeClr val="bg1"/>
                </a:solidFill>
              </a:rPr>
              <a:t>© Copyright 2021 Sakarya Uygulamalı Bilimler Üniversitesi. Her hakkı saklıdır.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9FECA-B3C0-6D4F-852D-26E65F1AA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2330" y="174653"/>
            <a:ext cx="700415" cy="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DCBAD-8ADA-8B49-B587-8E1D9199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02/28/2023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3BDF2-98DA-7C4C-A4BD-FCAE7E57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48ED-5122-EB4C-B937-501602CC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647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A61C-1B54-C546-8B1A-F4FA1F1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E099-69BE-9E4E-B814-FD8D54F8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D9893-A862-8A4A-A7A0-8AD229EB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3DFC-18C5-E64F-B8EB-7DB216AB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02/28/2023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FD8E1-29BE-D447-8353-94FD9F75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F924-AB64-E542-BB34-F0E29C2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8289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3966-4B47-484D-A8C6-20A64468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48F69-E6C1-A44D-ABB5-20ADD1398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1FC6F-B2A5-9C4D-92BF-81125020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557B-F4CD-2345-80F7-D190D8EC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02/28/2023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51E43-E0E9-684D-BA72-53D139E4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1444-1082-0D42-8AEE-4F81293B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217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48C0C-A6F6-964F-A207-7D8E502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F79FE-FA48-8843-B658-F7EDC2F8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2EFC-5D52-2E42-9ED8-FFF15AF4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9C1A-3EE6-C74A-AF88-39711D58E17C}" type="datetimeFigureOut">
              <a:rPr lang="en-TR" smtClean="0"/>
              <a:t>02/28/2023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52D5-A3A7-4849-9A6E-A25B6183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D556-2554-7D48-A55C-C2C22B31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853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69EE5E-7E1D-DB4F-9F00-624040CEE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23067"/>
            <a:ext cx="12192000" cy="3750733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MUHASEBE KESİN HESAP ve RAPORLAMA</a:t>
            </a:r>
            <a:br>
              <a:rPr lang="tr-TR" sz="5400" b="1" dirty="0" smtClean="0"/>
            </a:br>
            <a:r>
              <a:rPr lang="tr-TR" sz="5400" b="1" dirty="0" smtClean="0"/>
              <a:t>ŞUBE MÜDÜRLÜĞÜ</a:t>
            </a:r>
            <a:br>
              <a:rPr lang="tr-TR" sz="5400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sz="3600" b="1" dirty="0" smtClean="0"/>
              <a:t>28.02.2023</a:t>
            </a:r>
            <a:endParaRPr lang="en-TR" sz="3600" b="1" dirty="0"/>
          </a:p>
        </p:txBody>
      </p:sp>
    </p:spTree>
    <p:extLst>
      <p:ext uri="{BB962C8B-B14F-4D97-AF65-F5344CB8AC3E}">
        <p14:creationId xmlns:p14="http://schemas.microsoft.com/office/powerpoint/2010/main" val="4060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Doğrudan Temin İşlemleri</a:t>
            </a:r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826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Muayene </a:t>
            </a:r>
            <a:r>
              <a:rPr lang="tr-TR" sz="3600" b="1" u="sng" dirty="0" smtClean="0"/>
              <a:t>Komisyonu Tutanağı: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Tarihi, faturayla </a:t>
            </a:r>
            <a:r>
              <a:rPr lang="tr-TR" sz="3600" dirty="0"/>
              <a:t>aynı gün veya </a:t>
            </a:r>
            <a:r>
              <a:rPr lang="tr-TR" sz="3600" dirty="0" smtClean="0"/>
              <a:t>sonraki günler olmalı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Harcama talimatı </a:t>
            </a:r>
            <a:r>
              <a:rPr lang="tr-TR" sz="3600" dirty="0" smtClean="0"/>
              <a:t>veya onay </a:t>
            </a:r>
            <a:r>
              <a:rPr lang="tr-TR" sz="3600" dirty="0"/>
              <a:t>belgesinde </a:t>
            </a:r>
            <a:r>
              <a:rPr lang="tr-TR" sz="3600" dirty="0" smtClean="0"/>
              <a:t>görevlendirilen kişiler tarafından imzalanmalıdır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Tutanak; fatura </a:t>
            </a:r>
            <a:r>
              <a:rPr lang="tr-TR" sz="3600" dirty="0"/>
              <a:t>tarihi, fatura numarası ve alınan mal veya </a:t>
            </a:r>
            <a:r>
              <a:rPr lang="tr-TR" sz="3600"/>
              <a:t>hizmet </a:t>
            </a:r>
            <a:r>
              <a:rPr lang="tr-TR" sz="3600" smtClean="0"/>
              <a:t>ile </a:t>
            </a:r>
            <a:r>
              <a:rPr lang="tr-TR" sz="3600" dirty="0"/>
              <a:t>uyumlu olmalıdır</a:t>
            </a:r>
            <a:endParaRPr lang="tr-TR" sz="3600" dirty="0" smtClean="0"/>
          </a:p>
          <a:p>
            <a:pPr marL="914400" lvl="1" indent="-514350">
              <a:buFont typeface="+mj-lt"/>
              <a:buAutoNum type="arabicPeriod"/>
            </a:pPr>
            <a:endParaRPr lang="tr-TR" dirty="0"/>
          </a:p>
          <a:p>
            <a:pPr marL="914400" lvl="1" indent="-514350">
              <a:buFont typeface="+mj-lt"/>
              <a:buAutoNum type="arabicPeriod"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7091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Doğrudan Temin İşlemleri</a:t>
            </a:r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826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Varlık İşlem Fişi (VİF):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VİF’deki </a:t>
            </a:r>
            <a:r>
              <a:rPr lang="tr-TR" sz="3600" dirty="0"/>
              <a:t>dayanak belge tarihi, dayanak belge numarası ve muayene tarihi kontrol </a:t>
            </a:r>
            <a:r>
              <a:rPr lang="tr-TR" sz="3600" dirty="0" smtClean="0"/>
              <a:t>edilmeli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Faturadaki tüm kalemler </a:t>
            </a:r>
            <a:r>
              <a:rPr lang="tr-TR" sz="3600" dirty="0" smtClean="0"/>
              <a:t>VİF’e </a:t>
            </a:r>
            <a:r>
              <a:rPr lang="tr-TR" sz="3600" dirty="0"/>
              <a:t>doğru </a:t>
            </a:r>
            <a:r>
              <a:rPr lang="tr-TR" sz="3600" dirty="0" smtClean="0"/>
              <a:t>girilmeli</a:t>
            </a:r>
            <a:endParaRPr lang="tr-TR" sz="3600" dirty="0"/>
          </a:p>
          <a:p>
            <a:pPr marL="914400" lvl="1" indent="-514350">
              <a:buFont typeface="+mj-lt"/>
              <a:buAutoNum type="arabicPeriod"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1060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Doğrudan Temin İşlemleri</a:t>
            </a:r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826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Vergi </a:t>
            </a:r>
            <a:r>
              <a:rPr lang="tr-TR" sz="3600" b="1" u="sng" dirty="0" smtClean="0"/>
              <a:t>Borcu </a:t>
            </a:r>
            <a:r>
              <a:rPr lang="tr-TR" sz="3600" b="1" u="sng" dirty="0"/>
              <a:t>Y</a:t>
            </a:r>
            <a:r>
              <a:rPr lang="tr-TR" sz="3600" b="1" u="sng" dirty="0" smtClean="0"/>
              <a:t>azısı: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Brüt tutarı </a:t>
            </a:r>
            <a:r>
              <a:rPr lang="tr-TR" sz="3600" dirty="0"/>
              <a:t>5.000 TL üzerindeki </a:t>
            </a:r>
            <a:r>
              <a:rPr lang="tr-TR" sz="3600" dirty="0" smtClean="0"/>
              <a:t>mal ve hizmet alımlarında </a:t>
            </a:r>
            <a:r>
              <a:rPr lang="tr-TR" sz="3600" dirty="0"/>
              <a:t>ödemeye ilişkin vergi borcu </a:t>
            </a:r>
            <a:r>
              <a:rPr lang="tr-TR" sz="3600" dirty="0" smtClean="0"/>
              <a:t>eklenmeli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Vergi borcu yazısı 15 gün geçerlidir</a:t>
            </a:r>
            <a:r>
              <a:rPr lang="tr-TR" sz="3600" dirty="0" smtClean="0"/>
              <a:t>. (Ödemenin yapıldığı gün de geçerli olmalıdır)</a:t>
            </a:r>
            <a:endParaRPr lang="tr-TR" sz="3600" dirty="0"/>
          </a:p>
          <a:p>
            <a:pPr marL="400050" lvl="1" indent="0">
              <a:buNone/>
            </a:pPr>
            <a:endParaRPr lang="tr-TR" sz="3600" dirty="0" smtClean="0"/>
          </a:p>
          <a:p>
            <a:pPr marL="914400" lvl="1" indent="-514350">
              <a:buFont typeface="+mj-lt"/>
              <a:buAutoNum type="arabicPeriod"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5217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Doğrudan Temin İşlemleri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234643" y="2437884"/>
            <a:ext cx="11711824" cy="1964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/>
          </a:p>
        </p:txBody>
      </p:sp>
      <p:sp>
        <p:nvSpPr>
          <p:cNvPr id="4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826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EKAP K</a:t>
            </a:r>
            <a:r>
              <a:rPr lang="tr-TR" sz="3600" b="1" u="sng" dirty="0" smtClean="0"/>
              <a:t>aydı: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Alınan mal veya hizmet EKAP’a giriş kaydı </a:t>
            </a:r>
            <a:r>
              <a:rPr lang="tr-TR" sz="3600" dirty="0" smtClean="0"/>
              <a:t>yapılmalı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EKAP’a KDV hariç tutarlar </a:t>
            </a:r>
            <a:r>
              <a:rPr lang="tr-TR" sz="3600" dirty="0" smtClean="0"/>
              <a:t>girilmeli</a:t>
            </a:r>
          </a:p>
          <a:p>
            <a:pPr marL="914400" lvl="1" indent="-514350">
              <a:buFont typeface="+mj-lt"/>
              <a:buAutoNum type="arabicPeriod"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5932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Doğrudan Temin İşlemleri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321732" y="1625084"/>
            <a:ext cx="11565467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/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419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Tevkifatlı Faturalar: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Tevkifatlı fatura söz konusu ise </a:t>
            </a:r>
            <a:r>
              <a:rPr lang="tr-TR" sz="3600" u="sng" dirty="0" smtClean="0"/>
              <a:t>en kısa zamanda </a:t>
            </a:r>
            <a:r>
              <a:rPr lang="tr-TR" sz="3600" dirty="0" smtClean="0"/>
              <a:t>Ödeme Emri Belgesine bağlanarak ödemesinin gerçekleştirilmesi gerekir.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Ödemenin herhangi bir sebeple daha sonraki bir zamanda yapılması gerekiyorsa faturanın da daha sonra düzenlenmesi gerekir.</a:t>
            </a:r>
          </a:p>
          <a:p>
            <a:pPr marL="914400" lvl="1" indent="-514350">
              <a:buFont typeface="+mj-lt"/>
              <a:buAutoNum type="arabicPeriod"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84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E3BDD71-9756-DB4F-8C57-01A9C469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2" y="3361267"/>
            <a:ext cx="11512548" cy="1016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2. JÜRİ </a:t>
            </a:r>
            <a:r>
              <a:rPr lang="tr-TR" dirty="0" smtClean="0"/>
              <a:t>ÜYELERİNE ÖDENECEK ÜCRETLER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88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Jüri </a:t>
            </a:r>
            <a:r>
              <a:rPr lang="tr-TR" dirty="0" smtClean="0"/>
              <a:t>Üyelerine Ödenecek Ücretler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4021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Ödeme Emri Belgesi: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000" dirty="0" smtClean="0"/>
              <a:t>Hak sahibinin </a:t>
            </a:r>
            <a:r>
              <a:rPr lang="tr-TR" sz="3000" dirty="0"/>
              <a:t>TCKN’si </a:t>
            </a:r>
            <a:r>
              <a:rPr lang="tr-TR" sz="3000" dirty="0" smtClean="0"/>
              <a:t>ile IBAN sahibinin TCKN’si aynı olmalıdır.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000" dirty="0" smtClean="0"/>
              <a:t>Yetkililerin imzası kontrol edilmeli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000" dirty="0"/>
              <a:t>Bütçe </a:t>
            </a:r>
            <a:r>
              <a:rPr lang="tr-TR" sz="3000" dirty="0" smtClean="0"/>
              <a:t>tertibine dikkat </a:t>
            </a:r>
            <a:r>
              <a:rPr lang="tr-TR" sz="3000" dirty="0"/>
              <a:t>edilmesi gerekir (01.01.50.01)</a:t>
            </a:r>
            <a:endParaRPr lang="tr-TR" sz="3000" dirty="0" smtClean="0"/>
          </a:p>
        </p:txBody>
      </p:sp>
    </p:spTree>
    <p:extLst>
      <p:ext uri="{BB962C8B-B14F-4D97-AF65-F5344CB8AC3E}">
        <p14:creationId xmlns:p14="http://schemas.microsoft.com/office/powerpoint/2010/main" val="10467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Jüri Üyelerine Ödenecek Ücretler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Görevlendirme B</a:t>
            </a:r>
            <a:r>
              <a:rPr lang="tr-TR" sz="3600" b="1" u="sng" dirty="0" smtClean="0"/>
              <a:t>elgesi: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Görevlendirme </a:t>
            </a:r>
            <a:r>
              <a:rPr lang="tr-TR" sz="3600" dirty="0"/>
              <a:t>belgesi kontrol edilmeli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Görevlendirilmelerde, </a:t>
            </a:r>
            <a:r>
              <a:rPr lang="tr-TR" sz="3600" dirty="0"/>
              <a:t>1 yıl içerisinde 6’dan fazla </a:t>
            </a:r>
            <a:r>
              <a:rPr lang="tr-TR" sz="3600" dirty="0" smtClean="0"/>
              <a:t>ödeme yapılamaz</a:t>
            </a:r>
          </a:p>
        </p:txBody>
      </p:sp>
    </p:spTree>
    <p:extLst>
      <p:ext uri="{BB962C8B-B14F-4D97-AF65-F5344CB8AC3E}">
        <p14:creationId xmlns:p14="http://schemas.microsoft.com/office/powerpoint/2010/main" val="4143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Jüri Üyelerine Ödenecek Ücretler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Bordro: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İlgili kişinin beyanı ile kümülatif </a:t>
            </a:r>
            <a:r>
              <a:rPr lang="tr-TR" sz="3600" dirty="0"/>
              <a:t>v</a:t>
            </a:r>
            <a:r>
              <a:rPr lang="tr-TR" sz="3600" dirty="0" smtClean="0"/>
              <a:t>ergi </a:t>
            </a:r>
            <a:r>
              <a:rPr lang="tr-TR" sz="3600" dirty="0"/>
              <a:t>matrahı kontrol edilerek </a:t>
            </a:r>
            <a:r>
              <a:rPr lang="tr-TR" sz="3600" dirty="0" smtClean="0"/>
              <a:t>gelir vergisi kesintisi yapılmalı ve özlük haklarıyla  bağlı olduğu kurumuna resmi yazı ile bilgi verilmeli</a:t>
            </a:r>
            <a:endParaRPr lang="tr-TR" dirty="0"/>
          </a:p>
          <a:p>
            <a:pPr marL="400050" lvl="1" indent="0">
              <a:buNone/>
            </a:pPr>
            <a:endParaRPr lang="tr-TR" dirty="0" smtClean="0"/>
          </a:p>
          <a:p>
            <a:pPr marL="914400" lvl="1" indent="-514350">
              <a:buFont typeface="+mj-lt"/>
              <a:buAutoNum type="arabicPeriod"/>
            </a:pP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27033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Jüri Üyelerine Ödenecek Ücretler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Sonuç raporu</a:t>
            </a:r>
            <a:r>
              <a:rPr lang="tr-TR" sz="3600" b="1" u="sng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Sonuç raporu kontrol </a:t>
            </a:r>
            <a:r>
              <a:rPr lang="tr-TR" sz="3600" dirty="0" smtClean="0"/>
              <a:t>edilmeli (olumlu, olumsuz önemli değil)</a:t>
            </a:r>
            <a:endParaRPr lang="tr-TR" sz="3600" dirty="0"/>
          </a:p>
          <a:p>
            <a:pPr marL="400050" lvl="1" indent="0">
              <a:buNone/>
            </a:pPr>
            <a:endParaRPr lang="tr-TR" dirty="0" smtClean="0"/>
          </a:p>
          <a:p>
            <a:pPr marL="914400" lvl="1" indent="-514350">
              <a:buFont typeface="+mj-lt"/>
              <a:buAutoNum type="arabicPeriod"/>
            </a:pP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1481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E3BDD71-9756-DB4F-8C57-01A9C469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5" y="3395133"/>
            <a:ext cx="10284882" cy="1769532"/>
          </a:xfrm>
        </p:spPr>
        <p:txBody>
          <a:bodyPr>
            <a:noAutofit/>
          </a:bodyPr>
          <a:lstStyle/>
          <a:p>
            <a:pPr algn="ctr"/>
            <a:r>
              <a:rPr lang="tr-TR" dirty="0" smtClean="0"/>
              <a:t>ÖDEMELERDE KARŞILAŞILAN SORUNLAR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8246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Jüri Üyelerine Ödenecek Ücretler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Dilekçe: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Hak sahibinden, TCKN ve IBAN bilgilerinin yer aldığı dilekçesinin alınması</a:t>
            </a:r>
          </a:p>
        </p:txBody>
      </p:sp>
    </p:spTree>
    <p:extLst>
      <p:ext uri="{BB962C8B-B14F-4D97-AF65-F5344CB8AC3E}">
        <p14:creationId xmlns:p14="http://schemas.microsoft.com/office/powerpoint/2010/main" val="26061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E3BDD71-9756-DB4F-8C57-01A9C469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5" y="3352800"/>
            <a:ext cx="10394948" cy="1016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3. YOLLUK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55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Yolluk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4021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Ödeme Emri Belgesi: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000" dirty="0" smtClean="0"/>
              <a:t>Hak sahibinin </a:t>
            </a:r>
            <a:r>
              <a:rPr lang="tr-TR" sz="3000" dirty="0"/>
              <a:t>TCKN’si </a:t>
            </a:r>
            <a:r>
              <a:rPr lang="tr-TR" sz="3000" dirty="0" smtClean="0"/>
              <a:t>ile IBAN sahibinin TCKN’si aynı olmalıdır.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000" dirty="0" smtClean="0"/>
              <a:t>Yetkililerin imzası kontrol edilmeli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000" dirty="0"/>
              <a:t>Bütçe </a:t>
            </a:r>
            <a:r>
              <a:rPr lang="tr-TR" sz="3000" dirty="0" smtClean="0"/>
              <a:t>tertibi, ilgili dönem Bütçe Hazırlama Rehberi dikkate alınarak belirlenmeli ayrıca ÖEB ile Harcama Talimatı ile aynı olmalı</a:t>
            </a:r>
          </a:p>
        </p:txBody>
      </p:sp>
    </p:spTree>
    <p:extLst>
      <p:ext uri="{BB962C8B-B14F-4D97-AF65-F5344CB8AC3E}">
        <p14:creationId xmlns:p14="http://schemas.microsoft.com/office/powerpoint/2010/main" val="28466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Yolluk</a:t>
            </a:r>
            <a:endParaRPr lang="tr-TR" dirty="0"/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91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Yolluk </a:t>
            </a:r>
            <a:r>
              <a:rPr lang="tr-TR" sz="3600" b="1" u="sng" dirty="0" smtClean="0"/>
              <a:t>Bildirimi: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Görevin gerçekleştirildiği yıla </a:t>
            </a:r>
            <a:r>
              <a:rPr lang="tr-TR" sz="3600" dirty="0"/>
              <a:t>ait H </a:t>
            </a:r>
            <a:r>
              <a:rPr lang="tr-TR" sz="3600" dirty="0" smtClean="0"/>
              <a:t>Cetvelinde, kişinin bulunduğu kadro </a:t>
            </a:r>
            <a:r>
              <a:rPr lang="tr-TR" sz="3600" dirty="0"/>
              <a:t>derecesi ve ek </a:t>
            </a:r>
            <a:r>
              <a:rPr lang="tr-TR" sz="3600" dirty="0" smtClean="0"/>
              <a:t>göstergesine karşılık gelen yevmiye tutarları kontrol edilmeli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Bildirime ilişkin bilgiler kontrol edilmeli (gidiş, dönüş, saat, gündelik vb</a:t>
            </a:r>
            <a:r>
              <a:rPr lang="tr-TR" sz="3600" dirty="0" smtClean="0"/>
              <a:t>.). </a:t>
            </a:r>
            <a:r>
              <a:rPr lang="tr-TR" sz="3600" dirty="0"/>
              <a:t>6245 sayılı Harcırah </a:t>
            </a:r>
            <a:r>
              <a:rPr lang="tr-TR" sz="3600" dirty="0" smtClean="0"/>
              <a:t>Kanununun 39.maddesi.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954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Yolluk</a:t>
            </a:r>
            <a:endParaRPr lang="tr-TR" dirty="0"/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91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Görevlendirme </a:t>
            </a:r>
            <a:r>
              <a:rPr lang="tr-TR" sz="3600" b="1" u="sng" dirty="0" smtClean="0"/>
              <a:t>Belgesi: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Tarihler </a:t>
            </a:r>
            <a:r>
              <a:rPr lang="tr-TR" sz="3600" dirty="0"/>
              <a:t>kontrol </a:t>
            </a:r>
            <a:r>
              <a:rPr lang="tr-TR" sz="3600" dirty="0" smtClean="0"/>
              <a:t>edilmeli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Görevlendirme belgesinde harcırah unsurlarının (yolluklu</a:t>
            </a:r>
            <a:r>
              <a:rPr lang="tr-TR" sz="3600" dirty="0"/>
              <a:t>, yolluklu </a:t>
            </a:r>
            <a:r>
              <a:rPr lang="tr-TR" sz="3600" dirty="0" smtClean="0"/>
              <a:t>yevmiyeli konaklamalı vb.) yazılması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Katılım Sertifikası/Belgesi ya da ilgili yazı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6679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Yolluk</a:t>
            </a:r>
            <a:endParaRPr lang="tr-TR" dirty="0"/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91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Rayiç Bedel</a:t>
            </a:r>
            <a:r>
              <a:rPr lang="tr-TR" sz="3600" b="1" u="sng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Otobüs biletlerinin ibraz edilmediği durumlarda belediyelerin belirlediği </a:t>
            </a:r>
            <a:r>
              <a:rPr lang="tr-TR" sz="3600" dirty="0"/>
              <a:t>rayiç </a:t>
            </a:r>
            <a:r>
              <a:rPr lang="tr-TR" sz="3600" dirty="0" smtClean="0"/>
              <a:t>bedel üzerinden hesaplama yapılmalı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8950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Yolluk</a:t>
            </a:r>
            <a:endParaRPr lang="tr-TR" dirty="0"/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91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Fatura</a:t>
            </a:r>
            <a:r>
              <a:rPr lang="tr-TR" sz="3600" b="1" u="sng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Konaklamalarda </a:t>
            </a:r>
            <a:r>
              <a:rPr lang="tr-TR" sz="3600" dirty="0"/>
              <a:t>fatura olmalı ve faturada kişinin adı </a:t>
            </a:r>
            <a:r>
              <a:rPr lang="tr-TR" sz="3600" dirty="0" smtClean="0"/>
              <a:t>soyadı ve giriş-çıkış </a:t>
            </a:r>
            <a:r>
              <a:rPr lang="tr-TR" sz="3600" dirty="0"/>
              <a:t>tarihleri </a:t>
            </a:r>
            <a:r>
              <a:rPr lang="tr-TR" sz="3600" dirty="0" smtClean="0"/>
              <a:t>olmalı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Konaklama bedelleri yevmiyelerin %50 artırımlı olarak ödenmektedir. Fatura, ilgili tutarın altında kaldığında fatura bedeli ödenir.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8678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Yolluk</a:t>
            </a:r>
            <a:endParaRPr lang="tr-TR" dirty="0"/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91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Uçak </a:t>
            </a:r>
            <a:r>
              <a:rPr lang="tr-TR" sz="3600" b="1" u="sng" dirty="0" smtClean="0"/>
              <a:t>Bileti: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Uçakla yapılan yolluk ödemelerinde muhakkak </a:t>
            </a:r>
            <a:r>
              <a:rPr lang="tr-TR" sz="3600" dirty="0" smtClean="0"/>
              <a:t>ibraz edilmeli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6979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Yolluk</a:t>
            </a:r>
            <a:endParaRPr lang="tr-TR" dirty="0"/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5"/>
            <a:ext cx="11711824" cy="2675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Katılım Ü</a:t>
            </a:r>
            <a:r>
              <a:rPr lang="tr-TR" sz="3600" b="1" u="sng" dirty="0" smtClean="0"/>
              <a:t>creti: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Katılım ücreti ödenecekse görevlendirmesinde </a:t>
            </a:r>
            <a:r>
              <a:rPr lang="tr-TR" sz="3600" dirty="0" smtClean="0"/>
              <a:t>bulunmalı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Herhangi </a:t>
            </a:r>
            <a:r>
              <a:rPr lang="tr-TR" sz="3600" dirty="0"/>
              <a:t>bir katılım ücreti ödenmişse </a:t>
            </a:r>
            <a:r>
              <a:rPr lang="tr-TR" sz="3600" dirty="0" smtClean="0"/>
              <a:t>belgelendirilmeli (fatura)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Katılım Sertifikası</a:t>
            </a:r>
          </a:p>
        </p:txBody>
      </p:sp>
    </p:spTree>
    <p:extLst>
      <p:ext uri="{BB962C8B-B14F-4D97-AF65-F5344CB8AC3E}">
        <p14:creationId xmlns:p14="http://schemas.microsoft.com/office/powerpoint/2010/main" val="17910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E3BDD71-9756-DB4F-8C57-01A9C469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5" y="3352800"/>
            <a:ext cx="10394948" cy="1016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4. EK DERS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95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Gerçekleştirme Görevlisi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b="1" u="sng" dirty="0" smtClean="0"/>
              <a:t>Gerçekleştirme Görevlisi:</a:t>
            </a:r>
          </a:p>
          <a:p>
            <a:pPr marL="400050" lvl="1" indent="0">
              <a:buNone/>
            </a:pPr>
            <a:r>
              <a:rPr lang="tr-TR" dirty="0" smtClean="0"/>
              <a:t>5018 sayılı Kanun madde 33’e göre;</a:t>
            </a:r>
          </a:p>
          <a:p>
            <a:pPr marL="400050" lvl="1" indent="0">
              <a:buNone/>
            </a:pPr>
            <a:r>
              <a:rPr lang="tr-TR" dirty="0" smtClean="0"/>
              <a:t>Harcama </a:t>
            </a:r>
            <a:r>
              <a:rPr lang="tr-TR" dirty="0"/>
              <a:t>talimatı üzerine; işin yaptırılması, mal veya hizmetin alınması, teslim almaya ilişkin işlemlerin yapılması, belgelendirilmesi ve ödeme için gerekli belgelerin hazırlanmasına yönelik iş ve işlem süreçlerinde görev yapan </a:t>
            </a:r>
            <a:r>
              <a:rPr lang="tr-TR" dirty="0" smtClean="0"/>
              <a:t>kişileri ifade etmektedir.</a:t>
            </a: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22212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/>
              <a:t>Ek Ders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Ödeme Emri Belgesi: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IBAN sahibi ile hak sahibi aynı olması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Yetkililerin imzası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Bütçe </a:t>
            </a:r>
            <a:r>
              <a:rPr lang="tr-TR" sz="3600" dirty="0" smtClean="0"/>
              <a:t>tertibi</a:t>
            </a:r>
          </a:p>
          <a:p>
            <a:pPr marL="400050" lvl="1" indent="0">
              <a:buNone/>
            </a:pPr>
            <a:r>
              <a:rPr lang="tr-TR" sz="3600" dirty="0" smtClean="0"/>
              <a:t>kontrol edilmeli.</a:t>
            </a:r>
          </a:p>
        </p:txBody>
      </p:sp>
    </p:spTree>
    <p:extLst>
      <p:ext uri="{BB962C8B-B14F-4D97-AF65-F5344CB8AC3E}">
        <p14:creationId xmlns:p14="http://schemas.microsoft.com/office/powerpoint/2010/main" val="15817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/>
              <a:t>Ek Ders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Bordro: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Bordro </a:t>
            </a:r>
            <a:r>
              <a:rPr lang="tr-TR" sz="3600" dirty="0"/>
              <a:t>kontrol </a:t>
            </a:r>
            <a:r>
              <a:rPr lang="tr-TR" sz="3600" dirty="0" smtClean="0"/>
              <a:t>edilmeli</a:t>
            </a:r>
          </a:p>
        </p:txBody>
      </p:sp>
    </p:spTree>
    <p:extLst>
      <p:ext uri="{BB962C8B-B14F-4D97-AF65-F5344CB8AC3E}">
        <p14:creationId xmlns:p14="http://schemas.microsoft.com/office/powerpoint/2010/main" val="42637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/>
              <a:t>Ek Ders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Banka Listesi: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Bordro </a:t>
            </a:r>
            <a:r>
              <a:rPr lang="tr-TR" sz="3600" dirty="0"/>
              <a:t>ve ödeme emri ile uyumlu </a:t>
            </a:r>
            <a:r>
              <a:rPr lang="tr-TR" sz="3600" dirty="0" smtClean="0"/>
              <a:t>olmalı</a:t>
            </a:r>
          </a:p>
        </p:txBody>
      </p:sp>
    </p:spTree>
    <p:extLst>
      <p:ext uri="{BB962C8B-B14F-4D97-AF65-F5344CB8AC3E}">
        <p14:creationId xmlns:p14="http://schemas.microsoft.com/office/powerpoint/2010/main" val="11511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/>
              <a:t>Ek Ders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İcmal: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Derslerin </a:t>
            </a:r>
            <a:r>
              <a:rPr lang="tr-TR" sz="3600" dirty="0"/>
              <a:t>günleri kontrol edilmeli (tatil vb. günlere denk gelmemelidir)</a:t>
            </a: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13547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/>
              <a:t>Ek Ders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İzin </a:t>
            </a:r>
            <a:r>
              <a:rPr lang="tr-TR" sz="3600" b="1" u="sng" dirty="0" smtClean="0"/>
              <a:t>Durumu: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İzin, rapor ve görevlendirme belgeleri kontrol </a:t>
            </a:r>
            <a:r>
              <a:rPr lang="tr-TR" sz="3600" dirty="0" smtClean="0"/>
              <a:t>edilmeli</a:t>
            </a:r>
          </a:p>
        </p:txBody>
      </p:sp>
    </p:spTree>
    <p:extLst>
      <p:ext uri="{BB962C8B-B14F-4D97-AF65-F5344CB8AC3E}">
        <p14:creationId xmlns:p14="http://schemas.microsoft.com/office/powerpoint/2010/main" val="780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/>
              <a:t>Ek Ders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Ek </a:t>
            </a:r>
            <a:r>
              <a:rPr lang="tr-TR" sz="3600" b="1" u="sng" dirty="0" smtClean="0"/>
              <a:t>Ders </a:t>
            </a:r>
            <a:r>
              <a:rPr lang="tr-TR" sz="3600" b="1" u="sng" dirty="0"/>
              <a:t>Y</a:t>
            </a:r>
            <a:r>
              <a:rPr lang="tr-TR" sz="3600" b="1" u="sng" dirty="0" smtClean="0"/>
              <a:t>ükü </a:t>
            </a:r>
            <a:r>
              <a:rPr lang="tr-TR" sz="3600" b="1" u="sng" dirty="0"/>
              <a:t>F</a:t>
            </a:r>
            <a:r>
              <a:rPr lang="tr-TR" sz="3600" b="1" u="sng" dirty="0" smtClean="0"/>
              <a:t>ormu: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İmzalar ve haftalık ders yükleri, günleri ve saatleri kontrol </a:t>
            </a:r>
            <a:r>
              <a:rPr lang="tr-TR" sz="3600" dirty="0" smtClean="0"/>
              <a:t>edilmeli</a:t>
            </a:r>
          </a:p>
        </p:txBody>
      </p:sp>
    </p:spTree>
    <p:extLst>
      <p:ext uri="{BB962C8B-B14F-4D97-AF65-F5344CB8AC3E}">
        <p14:creationId xmlns:p14="http://schemas.microsoft.com/office/powerpoint/2010/main" val="11077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E3BDD71-9756-DB4F-8C57-01A9C469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2" y="3352800"/>
            <a:ext cx="11714671" cy="1016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5. FATURA ÖDEMELERİ </a:t>
            </a:r>
            <a:r>
              <a:rPr lang="tr-TR" sz="2800" dirty="0" smtClean="0"/>
              <a:t>(SU, DOĞALGAZ vb.)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474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Fatura Ödemeleri (su, doğalgaz vb.)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Ödeme Emri Belgesi: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IBAN sahibi ile hak sahibi aynı olması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Yetkililerin imzası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Bütçe </a:t>
            </a:r>
            <a:r>
              <a:rPr lang="tr-TR" sz="3600" dirty="0" smtClean="0"/>
              <a:t>tertibi</a:t>
            </a:r>
          </a:p>
          <a:p>
            <a:pPr marL="400050" lvl="1" indent="0">
              <a:buNone/>
            </a:pPr>
            <a:r>
              <a:rPr lang="tr-TR" sz="3600" dirty="0" smtClean="0"/>
              <a:t>kontrol edilmeli.</a:t>
            </a:r>
          </a:p>
        </p:txBody>
      </p:sp>
    </p:spTree>
    <p:extLst>
      <p:ext uri="{BB962C8B-B14F-4D97-AF65-F5344CB8AC3E}">
        <p14:creationId xmlns:p14="http://schemas.microsoft.com/office/powerpoint/2010/main" val="15000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Fatura Ödemeleri (su, doğalgaz vb.)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Fatura: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Son ödeme </a:t>
            </a:r>
            <a:r>
              <a:rPr lang="tr-TR" sz="3600" dirty="0"/>
              <a:t>tarihine dikkat </a:t>
            </a:r>
            <a:r>
              <a:rPr lang="tr-TR" sz="3600" dirty="0" smtClean="0"/>
              <a:t>edilmeli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Gecikme bedeli kurum tarafından </a:t>
            </a:r>
            <a:r>
              <a:rPr lang="tr-TR" sz="3600" dirty="0" smtClean="0"/>
              <a:t>ödenmez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8019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Fatura Ödemeleri (su, doğalgaz vb.)</a:t>
            </a:r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826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Vergi </a:t>
            </a:r>
            <a:r>
              <a:rPr lang="tr-TR" sz="3600" b="1" u="sng" dirty="0" smtClean="0"/>
              <a:t>Borcu </a:t>
            </a:r>
            <a:r>
              <a:rPr lang="tr-TR" sz="3600" b="1" u="sng" dirty="0"/>
              <a:t>Y</a:t>
            </a:r>
            <a:r>
              <a:rPr lang="tr-TR" sz="3600" b="1" u="sng" dirty="0" smtClean="0"/>
              <a:t>azısı: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Brüt tutarı </a:t>
            </a:r>
            <a:r>
              <a:rPr lang="tr-TR" sz="3600" dirty="0"/>
              <a:t>5.000 TL üzerindeki her ödemeye ilişkin vergi borcu </a:t>
            </a:r>
            <a:r>
              <a:rPr lang="tr-TR" sz="3600" dirty="0" smtClean="0"/>
              <a:t>eklenmeli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Vergi borcu yazısı 15 gün geçerlidir</a:t>
            </a:r>
            <a:r>
              <a:rPr lang="tr-TR" sz="3600" dirty="0" smtClean="0"/>
              <a:t>. (Ödemenin yapıldığı gün de geçerli olmalıdır)</a:t>
            </a:r>
            <a:endParaRPr lang="tr-TR" sz="3600" dirty="0"/>
          </a:p>
          <a:p>
            <a:pPr marL="400050" lvl="1" indent="0">
              <a:buNone/>
            </a:pPr>
            <a:endParaRPr lang="tr-TR" sz="3600" dirty="0" smtClean="0"/>
          </a:p>
          <a:p>
            <a:pPr marL="914400" lvl="1" indent="-514350">
              <a:buFont typeface="+mj-lt"/>
              <a:buAutoNum type="arabicPeriod"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0321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E3BDD71-9756-DB4F-8C57-01A9C469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5" y="3352800"/>
            <a:ext cx="10394948" cy="1016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1. DOĞRUDAN TEMİN İŞLEMLERİ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8643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en-US" dirty="0"/>
              <a:t>Mottomuz</a:t>
            </a:r>
            <a:endParaRPr lang="en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F641E0-D588-BA49-B4A6-EE9D8FC5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419" y="2323582"/>
            <a:ext cx="6600615" cy="22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06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E3BDD71-9756-DB4F-8C57-01A9C469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2" y="1989667"/>
            <a:ext cx="11714671" cy="4478867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 smtClean="0"/>
              <a:t>TEŞEKKÜRLER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4000" dirty="0" smtClean="0"/>
              <a:t>Berrin KEMİKSİZOĞLU</a:t>
            </a:r>
            <a:br>
              <a:rPr lang="tr-TR" sz="4000" dirty="0" smtClean="0"/>
            </a:br>
            <a:r>
              <a:rPr lang="tr-TR" sz="4000" dirty="0" smtClean="0"/>
              <a:t>Muhasebe Yetkilisi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1138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Doğrudan Temin </a:t>
            </a:r>
            <a:r>
              <a:rPr lang="tr-TR" dirty="0" smtClean="0"/>
              <a:t>İşlemleri</a:t>
            </a:r>
            <a:endParaRPr lang="en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625084"/>
            <a:ext cx="11711824" cy="420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4021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Ödeme Emri Belgesi: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000" dirty="0"/>
              <a:t>Fatura tüzel kişiye aitse VKN, gerçek kişiye aitse TCKN yazılmalıdır.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000" dirty="0" smtClean="0"/>
              <a:t>Hak sahibinin </a:t>
            </a:r>
            <a:r>
              <a:rPr lang="tr-TR" sz="3000" dirty="0"/>
              <a:t>TCKN’si </a:t>
            </a:r>
            <a:r>
              <a:rPr lang="tr-TR" sz="3000" dirty="0" smtClean="0"/>
              <a:t>ile IBAN sahibinin TCKN’si aynı olmalıdır.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000" dirty="0" smtClean="0"/>
              <a:t>Yetkililerin imzası kontrol edilmeli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000" dirty="0"/>
              <a:t>Bütçe </a:t>
            </a:r>
            <a:r>
              <a:rPr lang="tr-TR" sz="3000" dirty="0" smtClean="0"/>
              <a:t>tertibi, ilgili dönem Bütçe Hazırlama Rehberi dikkate alınarak belirlenmeli ayrıca ÖEB ile Harcama Talimatı ile aynı olmalı</a:t>
            </a:r>
          </a:p>
        </p:txBody>
      </p:sp>
    </p:spTree>
    <p:extLst>
      <p:ext uri="{BB962C8B-B14F-4D97-AF65-F5344CB8AC3E}">
        <p14:creationId xmlns:p14="http://schemas.microsoft.com/office/powerpoint/2010/main" val="26417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Doğrudan Temin İşlemleri</a:t>
            </a:r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91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Harcama Talimatı Onay Belgesi: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Onay </a:t>
            </a:r>
            <a:r>
              <a:rPr lang="tr-TR" sz="3600" dirty="0" smtClean="0"/>
              <a:t>(Harcama Talimatı) tarihi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Piyasa </a:t>
            </a:r>
            <a:r>
              <a:rPr lang="tr-TR" sz="3600" dirty="0"/>
              <a:t>fiyat </a:t>
            </a:r>
            <a:r>
              <a:rPr lang="tr-TR" sz="3600" dirty="0" smtClean="0"/>
              <a:t>araştırma </a:t>
            </a:r>
            <a:r>
              <a:rPr lang="tr-TR" sz="3600" dirty="0"/>
              <a:t>komisyonu</a:t>
            </a:r>
            <a:r>
              <a:rPr lang="tr-TR" sz="3600" dirty="0" smtClean="0"/>
              <a:t> ve muayene </a:t>
            </a:r>
            <a:r>
              <a:rPr lang="tr-TR" sz="3600" dirty="0"/>
              <a:t>komisyonu </a:t>
            </a:r>
            <a:r>
              <a:rPr lang="tr-TR" sz="3600" dirty="0" smtClean="0"/>
              <a:t>görevlileri harcama talimatında belirtilmelidir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Yaklaşık maliyet kontrol edilmeli</a:t>
            </a:r>
          </a:p>
        </p:txBody>
      </p:sp>
    </p:spTree>
    <p:extLst>
      <p:ext uri="{BB962C8B-B14F-4D97-AF65-F5344CB8AC3E}">
        <p14:creationId xmlns:p14="http://schemas.microsoft.com/office/powerpoint/2010/main" val="18278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Doğrudan Temin İşlemleri</a:t>
            </a:r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Fatura</a:t>
            </a:r>
            <a:r>
              <a:rPr lang="tr-TR" sz="3600" b="1" u="sng" dirty="0" smtClean="0"/>
              <a:t>:</a:t>
            </a:r>
            <a:endParaRPr lang="tr-TR" sz="3600" b="1" u="sng" dirty="0"/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Ödeme </a:t>
            </a:r>
            <a:r>
              <a:rPr lang="tr-TR" sz="3600" dirty="0"/>
              <a:t>emrindeki IBAN faturada bulunmalı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Faturada </a:t>
            </a:r>
            <a:r>
              <a:rPr lang="tr-TR" sz="3600" dirty="0"/>
              <a:t>IBAN yoksa IBAN dilekçesi </a:t>
            </a:r>
            <a:r>
              <a:rPr lang="tr-TR" sz="3600" dirty="0" smtClean="0"/>
              <a:t>olmalı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Faturadaki tutar </a:t>
            </a:r>
            <a:r>
              <a:rPr lang="tr-TR" sz="3600" dirty="0"/>
              <a:t>ödeme emri ile uyumlu </a:t>
            </a:r>
            <a:r>
              <a:rPr lang="tr-TR" sz="3600" dirty="0" smtClean="0"/>
              <a:t>olmalı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2408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Doğrudan Temin İşlemleri</a:t>
            </a:r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 smtClean="0"/>
              <a:t>Piyasa Fiyat </a:t>
            </a:r>
            <a:r>
              <a:rPr lang="tr-TR" sz="3600" b="1" u="sng" dirty="0"/>
              <a:t>A</a:t>
            </a:r>
            <a:r>
              <a:rPr lang="tr-TR" sz="3600" b="1" u="sng" dirty="0" smtClean="0"/>
              <a:t>raştırma </a:t>
            </a:r>
            <a:r>
              <a:rPr lang="tr-TR" sz="3600" b="1" u="sng" dirty="0"/>
              <a:t>T</a:t>
            </a:r>
            <a:r>
              <a:rPr lang="tr-TR" sz="3600" b="1" u="sng" dirty="0" smtClean="0"/>
              <a:t>utanağı:</a:t>
            </a:r>
            <a:endParaRPr lang="tr-TR" sz="3600" b="1" u="sng" dirty="0"/>
          </a:p>
          <a:p>
            <a:pPr marL="914400" lvl="1" indent="-514350">
              <a:buFont typeface="+mj-lt"/>
              <a:buAutoNum type="arabicPeriod"/>
            </a:pPr>
            <a:r>
              <a:rPr lang="tr-TR" sz="3600" dirty="0" smtClean="0"/>
              <a:t>Tarihi, </a:t>
            </a:r>
            <a:r>
              <a:rPr lang="tr-TR" sz="3600" dirty="0"/>
              <a:t>faturadan önce </a:t>
            </a:r>
            <a:r>
              <a:rPr lang="tr-TR" sz="3600" dirty="0" smtClean="0"/>
              <a:t>olmalı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Teklif veren firmalar ve tutarlar kontrol edilmeli</a:t>
            </a:r>
          </a:p>
        </p:txBody>
      </p:sp>
    </p:spTree>
    <p:extLst>
      <p:ext uri="{BB962C8B-B14F-4D97-AF65-F5344CB8AC3E}">
        <p14:creationId xmlns:p14="http://schemas.microsoft.com/office/powerpoint/2010/main" val="35066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Doğrudan Temin İşlemleri</a:t>
            </a:r>
          </a:p>
        </p:txBody>
      </p:sp>
      <p:sp>
        <p:nvSpPr>
          <p:cNvPr id="3" name="İçerik Yer Tutucusu 9">
            <a:extLst>
              <a:ext uri="{FF2B5EF4-FFF2-40B4-BE49-F238E27FC236}">
                <a16:creationId xmlns:a16="http://schemas.microsoft.com/office/drawing/2014/main" id="{A42C3AB9-55FF-EB44-B4FC-24A69B1286EC}"/>
              </a:ext>
            </a:extLst>
          </p:cNvPr>
          <p:cNvSpPr txBox="1">
            <a:spLocks/>
          </p:cNvSpPr>
          <p:nvPr/>
        </p:nvSpPr>
        <p:spPr>
          <a:xfrm>
            <a:off x="175376" y="1998134"/>
            <a:ext cx="11711824" cy="339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sz="3600" b="1" u="sng" dirty="0"/>
              <a:t>Fiyat T</a:t>
            </a:r>
            <a:r>
              <a:rPr lang="tr-TR" sz="3600" b="1" u="sng" dirty="0" smtClean="0"/>
              <a:t>eklif </a:t>
            </a:r>
            <a:r>
              <a:rPr lang="tr-TR" sz="3600" b="1" u="sng" dirty="0"/>
              <a:t>M</a:t>
            </a:r>
            <a:r>
              <a:rPr lang="tr-TR" sz="3600" b="1" u="sng" dirty="0" smtClean="0"/>
              <a:t>ektupları: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Fiyat tekliflerinde </a:t>
            </a:r>
            <a:r>
              <a:rPr lang="tr-TR" sz="3600" dirty="0" smtClean="0"/>
              <a:t>(22/d ve f) marka belirtilmemeli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600" dirty="0"/>
              <a:t>İlgili firmanın kaşesi ve imzası kontrol </a:t>
            </a:r>
            <a:r>
              <a:rPr lang="tr-TR" sz="3600" dirty="0" smtClean="0"/>
              <a:t>edilmeli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8338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3839</TotalTime>
  <Words>870</Words>
  <Application>Microsoft Office PowerPoint</Application>
  <PresentationFormat>Geniş ekran</PresentationFormat>
  <Paragraphs>140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MUHASEBE KESİN HESAP ve RAPORLAMA ŞUBE MÜDÜRLÜĞÜ  28.02.2023</vt:lpstr>
      <vt:lpstr>ÖDEMELERDE KARŞILAŞILAN SORUNLAR</vt:lpstr>
      <vt:lpstr>Gerçekleştirme Görevlisi</vt:lpstr>
      <vt:lpstr>1. DOĞRUDAN TEMİN İŞLEMLERİ</vt:lpstr>
      <vt:lpstr>Doğrudan Temin İşlemleri</vt:lpstr>
      <vt:lpstr>Doğrudan Temin İşlemleri</vt:lpstr>
      <vt:lpstr>Doğrudan Temin İşlemleri</vt:lpstr>
      <vt:lpstr>Doğrudan Temin İşlemleri</vt:lpstr>
      <vt:lpstr>Doğrudan Temin İşlemleri</vt:lpstr>
      <vt:lpstr>Doğrudan Temin İşlemleri</vt:lpstr>
      <vt:lpstr>Doğrudan Temin İşlemleri</vt:lpstr>
      <vt:lpstr>Doğrudan Temin İşlemleri</vt:lpstr>
      <vt:lpstr>Doğrudan Temin İşlemleri</vt:lpstr>
      <vt:lpstr>Doğrudan Temin İşlemleri</vt:lpstr>
      <vt:lpstr>2. JÜRİ ÜYELERİNE ÖDENECEK ÜCRETLER</vt:lpstr>
      <vt:lpstr>Jüri Üyelerine Ödenecek Ücretler</vt:lpstr>
      <vt:lpstr>Jüri Üyelerine Ödenecek Ücretler</vt:lpstr>
      <vt:lpstr>Jüri Üyelerine Ödenecek Ücretler</vt:lpstr>
      <vt:lpstr>Jüri Üyelerine Ödenecek Ücretler</vt:lpstr>
      <vt:lpstr>Jüri Üyelerine Ödenecek Ücretler</vt:lpstr>
      <vt:lpstr>3. YOLLUK</vt:lpstr>
      <vt:lpstr>Yolluk</vt:lpstr>
      <vt:lpstr>Yolluk</vt:lpstr>
      <vt:lpstr>Yolluk</vt:lpstr>
      <vt:lpstr>Yolluk</vt:lpstr>
      <vt:lpstr>Yolluk</vt:lpstr>
      <vt:lpstr>Yolluk</vt:lpstr>
      <vt:lpstr>Yolluk</vt:lpstr>
      <vt:lpstr>4. EK DERS</vt:lpstr>
      <vt:lpstr>Ek Ders</vt:lpstr>
      <vt:lpstr>Ek Ders</vt:lpstr>
      <vt:lpstr>Ek Ders</vt:lpstr>
      <vt:lpstr>Ek Ders</vt:lpstr>
      <vt:lpstr>Ek Ders</vt:lpstr>
      <vt:lpstr>Ek Ders</vt:lpstr>
      <vt:lpstr>5. FATURA ÖDEMELERİ (SU, DOĞALGAZ vb.)</vt:lpstr>
      <vt:lpstr>Fatura Ödemeleri (su, doğalgaz vb.)</vt:lpstr>
      <vt:lpstr>Fatura Ödemeleri (su, doğalgaz vb.)</vt:lpstr>
      <vt:lpstr>Fatura Ödemeleri (su, doğalgaz vb.)</vt:lpstr>
      <vt:lpstr>Mottomuz</vt:lpstr>
      <vt:lpstr>TEŞEKKÜRLER   Berrin KEMİKSİZOĞLU Muhasebe Yetkilisi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Halid Özgür</dc:creator>
  <cp:lastModifiedBy>aidata</cp:lastModifiedBy>
  <cp:revision>290</cp:revision>
  <dcterms:created xsi:type="dcterms:W3CDTF">2020-09-09T19:50:56Z</dcterms:created>
  <dcterms:modified xsi:type="dcterms:W3CDTF">2023-02-28T06:47:20Z</dcterms:modified>
</cp:coreProperties>
</file>