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60" r:id="rId3"/>
    <p:sldId id="393" r:id="rId4"/>
    <p:sldId id="392" r:id="rId5"/>
    <p:sldId id="391" r:id="rId6"/>
    <p:sldId id="390" r:id="rId7"/>
    <p:sldId id="389" r:id="rId8"/>
    <p:sldId id="394" r:id="rId9"/>
    <p:sldId id="396" r:id="rId10"/>
    <p:sldId id="397" r:id="rId11"/>
    <p:sldId id="398" r:id="rId12"/>
    <p:sldId id="395" r:id="rId13"/>
    <p:sldId id="400" r:id="rId14"/>
    <p:sldId id="402" r:id="rId15"/>
    <p:sldId id="403" r:id="rId16"/>
    <p:sldId id="399" r:id="rId17"/>
    <p:sldId id="404" r:id="rId18"/>
    <p:sldId id="406" r:id="rId19"/>
    <p:sldId id="405" r:id="rId20"/>
    <p:sldId id="265" r:id="rId21"/>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574" autoAdjust="0"/>
  </p:normalViewPr>
  <p:slideViewPr>
    <p:cSldViewPr snapToGrid="0" snapToObjects="1">
      <p:cViewPr varScale="1">
        <p:scale>
          <a:sx n="88" d="100"/>
          <a:sy n="88" d="100"/>
        </p:scale>
        <p:origin x="49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15.12.2021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12/15/2021</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12/15/2021</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p:txBody>
          <a:bodyPr>
            <a:normAutofit fontScale="90000"/>
          </a:bodyPr>
          <a:lstStyle/>
          <a:p>
            <a:r>
              <a:rPr lang="tr-TR" dirty="0" smtClean="0"/>
              <a:t>Doğrudan Temin Süreci ve %10 takibi </a:t>
            </a:r>
            <a:endParaRPr lang="en-TR" dirty="0"/>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a:xfrm>
            <a:off x="1524000" y="5237017"/>
            <a:ext cx="9144000" cy="739833"/>
          </a:xfrm>
        </p:spPr>
        <p:txBody>
          <a:bodyPr>
            <a:noAutofit/>
          </a:bodyPr>
          <a:lstStyle/>
          <a:p>
            <a:pPr>
              <a:spcBef>
                <a:spcPts val="0"/>
              </a:spcBef>
            </a:pPr>
            <a:r>
              <a:rPr lang="tr-TR" dirty="0" smtClean="0"/>
              <a:t>İç Kontrol ve Ön Mali Kontrol </a:t>
            </a:r>
          </a:p>
          <a:p>
            <a:pPr>
              <a:spcBef>
                <a:spcPts val="0"/>
              </a:spcBef>
            </a:pPr>
            <a:r>
              <a:rPr lang="tr-TR" dirty="0" smtClean="0"/>
              <a:t>Şube Müdürlüğü</a:t>
            </a:r>
            <a:endParaRPr lang="en-TR" dirty="0"/>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Yasaklı Sorgulama Belgesi Nereden </a:t>
            </a:r>
            <a:r>
              <a:rPr lang="tr-TR" dirty="0" err="1" smtClean="0"/>
              <a:t>Aınır</a:t>
            </a:r>
            <a:r>
              <a:rPr lang="tr-TR" dirty="0" smtClean="0"/>
              <a:t>?</a:t>
            </a:r>
            <a:endParaRPr lang="en-TR" dirty="0"/>
          </a:p>
        </p:txBody>
      </p:sp>
      <p:pic>
        <p:nvPicPr>
          <p:cNvPr id="3" name="İçerik Yer Tutucusu 4">
            <a:extLst>
              <a:ext uri="{FF2B5EF4-FFF2-40B4-BE49-F238E27FC236}">
                <a16:creationId xmlns:a16="http://schemas.microsoft.com/office/drawing/2014/main" id="{511ABFEA-E5AE-4B72-8F67-CE7A65F6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42" y="1097280"/>
            <a:ext cx="11953328" cy="5286895"/>
          </a:xfrm>
          <a:prstGeom prst="rect">
            <a:avLst/>
          </a:prstGeom>
        </p:spPr>
      </p:pic>
    </p:spTree>
    <p:extLst>
      <p:ext uri="{BB962C8B-B14F-4D97-AF65-F5344CB8AC3E}">
        <p14:creationId xmlns:p14="http://schemas.microsoft.com/office/powerpoint/2010/main" val="50133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Yasaklı Sorgulama Belgesi</a:t>
            </a:r>
            <a:endParaRPr lang="en-TR" dirty="0"/>
          </a:p>
        </p:txBody>
      </p:sp>
      <p:pic>
        <p:nvPicPr>
          <p:cNvPr id="3" name="İçerik Yer Tutucusu 11">
            <a:extLst>
              <a:ext uri="{FF2B5EF4-FFF2-40B4-BE49-F238E27FC236}">
                <a16:creationId xmlns:a16="http://schemas.microsoft.com/office/drawing/2014/main" id="{C3F8A493-5BBD-4A02-AD90-5D5AB36F9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1" y="1180407"/>
            <a:ext cx="10515600" cy="5128953"/>
          </a:xfrm>
          <a:prstGeom prst="rect">
            <a:avLst/>
          </a:prstGeom>
        </p:spPr>
      </p:pic>
    </p:spTree>
    <p:extLst>
      <p:ext uri="{BB962C8B-B14F-4D97-AF65-F5344CB8AC3E}">
        <p14:creationId xmlns:p14="http://schemas.microsoft.com/office/powerpoint/2010/main" val="117010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Teminin </a:t>
            </a:r>
            <a:r>
              <a:rPr lang="tr-TR" dirty="0" err="1" smtClean="0"/>
              <a:t>EKAP’a</a:t>
            </a:r>
            <a:r>
              <a:rPr lang="tr-TR" dirty="0" smtClean="0"/>
              <a:t> Bildirilmesi</a:t>
            </a:r>
            <a:endParaRPr lang="en-TR" dirty="0"/>
          </a:p>
        </p:txBody>
      </p:sp>
      <p:sp>
        <p:nvSpPr>
          <p:cNvPr id="2" name="Dikdörtgen 1"/>
          <p:cNvSpPr/>
          <p:nvPr/>
        </p:nvSpPr>
        <p:spPr>
          <a:xfrm>
            <a:off x="1055975" y="3421061"/>
            <a:ext cx="10084496" cy="2308324"/>
          </a:xfrm>
          <a:prstGeom prst="rect">
            <a:avLst/>
          </a:prstGeom>
        </p:spPr>
        <p:txBody>
          <a:bodyPr wrap="square">
            <a:spAutoFit/>
          </a:bodyPr>
          <a:lstStyle/>
          <a:p>
            <a:pPr>
              <a:defRPr/>
            </a:pPr>
            <a:r>
              <a:rPr lang="tr-TR" dirty="0" smtClean="0"/>
              <a:t>	“</a:t>
            </a:r>
            <a:r>
              <a:rPr lang="tr-TR" b="1" dirty="0"/>
              <a:t>Doğrudan Temin Kayıt Formu</a:t>
            </a:r>
            <a:r>
              <a:rPr lang="tr-TR" b="1" i="1" dirty="0"/>
              <a:t>” </a:t>
            </a:r>
            <a:r>
              <a:rPr lang="tr-TR" dirty="0"/>
              <a:t>temin tarihini takip eden ayın 10. gününe kadar, usulüne uygun olarak ilgili kısımlar doldurulduktan sonra Kuruma internet üzerinden gönderilmelidir</a:t>
            </a:r>
            <a:r>
              <a:rPr lang="tr-TR" dirty="0" smtClean="0"/>
              <a:t>. (</a:t>
            </a:r>
            <a:r>
              <a:rPr lang="tr-TR" sz="1400" i="1" dirty="0" smtClean="0"/>
              <a:t>Kamu </a:t>
            </a:r>
            <a:r>
              <a:rPr lang="tr-TR" sz="1400" i="1" dirty="0"/>
              <a:t>İhale Genel Tebliği Madde </a:t>
            </a:r>
            <a:r>
              <a:rPr lang="tr-TR" sz="1400" i="1" dirty="0" smtClean="0"/>
              <a:t>30.9.2 )</a:t>
            </a:r>
            <a:endParaRPr lang="tr-TR" sz="1400" i="1" dirty="0"/>
          </a:p>
          <a:p>
            <a:pPr>
              <a:defRPr/>
            </a:pPr>
            <a:endParaRPr lang="tr-TR" dirty="0" smtClean="0"/>
          </a:p>
          <a:p>
            <a:pPr>
              <a:defRPr/>
            </a:pPr>
            <a:endParaRPr lang="tr-TR" dirty="0"/>
          </a:p>
          <a:p>
            <a:pPr>
              <a:defRPr/>
            </a:pPr>
            <a:r>
              <a:rPr lang="tr-TR" dirty="0" smtClean="0"/>
              <a:t>Dolayısı ile Doğrudan temin yöntemi ile yapılan tüm alımlar kayıt altına alınmalıdır. (22 a, b, c, d……)</a:t>
            </a:r>
            <a:endParaRPr lang="tr-TR" dirty="0"/>
          </a:p>
          <a:p>
            <a:pPr>
              <a:defRPr/>
            </a:pPr>
            <a:endParaRPr lang="tr-TR" dirty="0" smtClean="0"/>
          </a:p>
          <a:p>
            <a:pPr>
              <a:defRPr/>
            </a:pPr>
            <a:endParaRPr lang="tr-TR" dirty="0"/>
          </a:p>
        </p:txBody>
      </p:sp>
      <p:pic>
        <p:nvPicPr>
          <p:cNvPr id="7170" name="Picture 2" descr="EKAP?a Kayıt Zorunluluğu - Manisa Ticaret Borsası Resmi Web 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32" y="1352561"/>
            <a:ext cx="3345272" cy="179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0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 Kayıt</a:t>
            </a:r>
            <a:endParaRPr lang="en-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2" y="1105593"/>
            <a:ext cx="11504814" cy="5315348"/>
          </a:xfrm>
          <a:prstGeom prst="rect">
            <a:avLst/>
          </a:prstGeom>
        </p:spPr>
      </p:pic>
    </p:spTree>
    <p:extLst>
      <p:ext uri="{BB962C8B-B14F-4D97-AF65-F5344CB8AC3E}">
        <p14:creationId xmlns:p14="http://schemas.microsoft.com/office/powerpoint/2010/main" val="93960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 Kayıt</a:t>
            </a:r>
            <a:endParaRPr lang="en-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71" y="1088967"/>
            <a:ext cx="11571316" cy="5317964"/>
          </a:xfrm>
          <a:prstGeom prst="rect">
            <a:avLst/>
          </a:prstGeom>
        </p:spPr>
      </p:pic>
    </p:spTree>
    <p:extLst>
      <p:ext uri="{BB962C8B-B14F-4D97-AF65-F5344CB8AC3E}">
        <p14:creationId xmlns:p14="http://schemas.microsoft.com/office/powerpoint/2010/main" val="368980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Ödeneklerin %10 Sınırı</a:t>
            </a:r>
            <a:endParaRPr lang="en-TR" dirty="0"/>
          </a:p>
        </p:txBody>
      </p:sp>
      <p:sp>
        <p:nvSpPr>
          <p:cNvPr id="2" name="Dikdörtgen 1"/>
          <p:cNvSpPr/>
          <p:nvPr/>
        </p:nvSpPr>
        <p:spPr>
          <a:xfrm>
            <a:off x="481209" y="2690336"/>
            <a:ext cx="10084496" cy="923330"/>
          </a:xfrm>
          <a:prstGeom prst="rect">
            <a:avLst/>
          </a:prstGeom>
        </p:spPr>
        <p:txBody>
          <a:bodyPr wrap="square">
            <a:spAutoFit/>
          </a:bodyPr>
          <a:lstStyle/>
          <a:p>
            <a:r>
              <a:rPr lang="tr-TR" dirty="0" smtClean="0"/>
              <a:t>	4734/62 </a:t>
            </a:r>
            <a:r>
              <a:rPr lang="tr-TR" dirty="0"/>
              <a:t>(ı) maddesi, ‘’Bu Kanunun 21/f ve 22d maddelerindeki parasal limitler dahilinde yapılacak harcamaların yıllık toplamı, idarelerin bütçelerine bu amaçla konulacak ödeneklerin %10’unu Kamu İhale Kurulunun uygun görüşü olmadıkça aşamaz.’’ </a:t>
            </a:r>
            <a:r>
              <a:rPr lang="tr-TR" dirty="0" smtClean="0"/>
              <a:t>demektedir.</a:t>
            </a:r>
            <a:endParaRPr lang="tr-TR" dirty="0"/>
          </a:p>
        </p:txBody>
      </p:sp>
      <p:pic>
        <p:nvPicPr>
          <p:cNvPr id="3074" name="Picture 2" descr="Doğrudan Temin %10 Limiti Nasıl Hesaplanır? - Kamu Fin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95" y="3924617"/>
            <a:ext cx="3579222"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21/f ve 22/d’nin Kapsamı</a:t>
            </a:r>
            <a:endParaRPr lang="en-TR" dirty="0"/>
          </a:p>
        </p:txBody>
      </p:sp>
      <p:sp>
        <p:nvSpPr>
          <p:cNvPr id="2" name="Dikdörtgen 1"/>
          <p:cNvSpPr/>
          <p:nvPr/>
        </p:nvSpPr>
        <p:spPr>
          <a:xfrm>
            <a:off x="881803" y="2686517"/>
            <a:ext cx="10084496" cy="1477328"/>
          </a:xfrm>
          <a:prstGeom prst="rect">
            <a:avLst/>
          </a:prstGeom>
        </p:spPr>
        <p:txBody>
          <a:bodyPr wrap="square">
            <a:spAutoFit/>
          </a:bodyPr>
          <a:lstStyle/>
          <a:p>
            <a:pPr fontAlgn="base"/>
            <a:r>
              <a:rPr lang="tr-TR" dirty="0" smtClean="0"/>
              <a:t>	21/f </a:t>
            </a:r>
            <a:r>
              <a:rPr lang="tr-TR" dirty="0"/>
              <a:t>kapsamında yalnızca mamul mal, malzeme ve hizmet alımları söz konusu iken;</a:t>
            </a:r>
          </a:p>
          <a:p>
            <a:pPr fontAlgn="base"/>
            <a:r>
              <a:rPr lang="tr-TR" dirty="0"/>
              <a:t>	</a:t>
            </a:r>
            <a:endParaRPr lang="tr-TR" dirty="0" smtClean="0"/>
          </a:p>
          <a:p>
            <a:pPr fontAlgn="base"/>
            <a:r>
              <a:rPr lang="tr-TR" dirty="0"/>
              <a:t>	</a:t>
            </a:r>
            <a:r>
              <a:rPr lang="tr-TR" dirty="0" smtClean="0"/>
              <a:t>22/d </a:t>
            </a:r>
            <a:r>
              <a:rPr lang="tr-TR" dirty="0"/>
              <a:t>kapsamında mal, malzeme, hizmet ve yapım işleri bulunmaktadır.</a:t>
            </a:r>
            <a:br>
              <a:rPr lang="tr-TR" dirty="0"/>
            </a:br>
            <a:r>
              <a:rPr lang="tr-TR" dirty="0"/>
              <a:t>(Madde metninden anlaşılacağı üzere “Temsil ve ağırlama kapsamındaki konaklama, seyahat ve iaşeye ilişkin alımlar” parasal sınırlar dışında tutulduğu için %10 hesabında da ayrı tutulacaktır.)</a:t>
            </a:r>
          </a:p>
        </p:txBody>
      </p:sp>
    </p:spTree>
    <p:extLst>
      <p:ext uri="{BB962C8B-B14F-4D97-AF65-F5344CB8AC3E}">
        <p14:creationId xmlns:p14="http://schemas.microsoft.com/office/powerpoint/2010/main" val="96184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62(ı) maddesinin uygulamasında;</a:t>
            </a:r>
            <a:endParaRPr lang="en-TR" dirty="0"/>
          </a:p>
        </p:txBody>
      </p:sp>
      <p:sp>
        <p:nvSpPr>
          <p:cNvPr id="2" name="Dikdörtgen 1"/>
          <p:cNvSpPr/>
          <p:nvPr/>
        </p:nvSpPr>
        <p:spPr>
          <a:xfrm>
            <a:off x="1236617" y="1854927"/>
            <a:ext cx="10008356" cy="2862322"/>
          </a:xfrm>
          <a:prstGeom prst="rect">
            <a:avLst/>
          </a:prstGeom>
        </p:spPr>
        <p:txBody>
          <a:bodyPr wrap="square">
            <a:spAutoFit/>
          </a:bodyPr>
          <a:lstStyle/>
          <a:p>
            <a:pPr marL="285750" indent="-285750" fontAlgn="base">
              <a:buClr>
                <a:srgbClr val="FF0000"/>
              </a:buClr>
              <a:buFont typeface="Wingdings" panose="05000000000000000000" pitchFamily="2" charset="2"/>
              <a:buChar char="Ø"/>
            </a:pPr>
            <a:r>
              <a:rPr lang="tr-TR" dirty="0" smtClean="0"/>
              <a:t>Kurumun </a:t>
            </a:r>
            <a:r>
              <a:rPr lang="tr-TR" dirty="0"/>
              <a:t>yıllık bütçelerinde belirlenen toplam ödenek miktarı dikkate alınacaktır</a:t>
            </a:r>
            <a:r>
              <a:rPr lang="tr-TR" dirty="0" smtClean="0"/>
              <a:t>.</a:t>
            </a:r>
          </a:p>
          <a:p>
            <a:pPr marL="285750" indent="-285750" fontAlgn="base">
              <a:buClr>
                <a:srgbClr val="FF0000"/>
              </a:buClr>
              <a:buFont typeface="Wingdings" panose="05000000000000000000" pitchFamily="2" charset="2"/>
              <a:buChar char="Ø"/>
            </a:pPr>
            <a:r>
              <a:rPr lang="tr-TR" dirty="0" smtClean="0"/>
              <a:t>Mal </a:t>
            </a:r>
            <a:r>
              <a:rPr lang="tr-TR" dirty="0"/>
              <a:t>alımı, hizmet alımı veya yapım işlerinin her biri için ayrı ayrı % 10 oranı hesaplanacaktır</a:t>
            </a:r>
            <a:r>
              <a:rPr lang="tr-TR" dirty="0" smtClean="0"/>
              <a:t>.</a:t>
            </a:r>
          </a:p>
          <a:p>
            <a:pPr marL="285750" indent="-285750" fontAlgn="base">
              <a:buClr>
                <a:srgbClr val="FF0000"/>
              </a:buClr>
              <a:buFont typeface="Wingdings" panose="05000000000000000000" pitchFamily="2" charset="2"/>
              <a:buChar char="Ø"/>
            </a:pPr>
            <a:r>
              <a:rPr lang="tr-TR" dirty="0" smtClean="0"/>
              <a:t>Burada </a:t>
            </a:r>
            <a:r>
              <a:rPr lang="tr-TR" dirty="0"/>
              <a:t>önemli olan husus, ilgili veya bağlı birimlerin değil kurum veya kuruluşun toplam ödeneklerinin %10 unun aşılıp aşılmamasıdır. Bütçe ödeneklerinde değişiklik olması durumunda, ek ödenek verilmesi veya bütçe içi aktarma durumlarında, oluşacak yeni duruma göre bu hesaplamaların </a:t>
            </a:r>
            <a:r>
              <a:rPr lang="tr-TR" dirty="0" smtClean="0"/>
              <a:t>yapılması gerekir.</a:t>
            </a:r>
          </a:p>
          <a:p>
            <a:pPr marL="285750" indent="-285750" algn="just" fontAlgn="base">
              <a:buClr>
                <a:srgbClr val="FF0000"/>
              </a:buClr>
              <a:buFont typeface="Wingdings" panose="05000000000000000000" pitchFamily="2" charset="2"/>
              <a:buChar char="Ø"/>
            </a:pPr>
            <a:r>
              <a:rPr lang="tr-TR" dirty="0" smtClean="0"/>
              <a:t>Kanun </a:t>
            </a:r>
            <a:r>
              <a:rPr lang="tr-TR" dirty="0"/>
              <a:t>kapsamında yer alan ve bütçe sahibi olan kamu </a:t>
            </a:r>
            <a:r>
              <a:rPr lang="tr-TR" dirty="0" smtClean="0"/>
              <a:t>idareleri, %10 sınırını aşarak yaptıkları harcamalardan sonra kuruma başvuru yaparsa, başvuru reddedilir.</a:t>
            </a:r>
          </a:p>
          <a:p>
            <a:pPr marL="285750" indent="-285750" algn="just" fontAlgn="base">
              <a:buClr>
                <a:srgbClr val="FF0000"/>
              </a:buClr>
              <a:buFont typeface="Wingdings" panose="05000000000000000000" pitchFamily="2" charset="2"/>
              <a:buChar char="Ø"/>
            </a:pPr>
            <a:r>
              <a:rPr lang="tr-TR" dirty="0" smtClean="0"/>
              <a:t>Bir </a:t>
            </a:r>
            <a:r>
              <a:rPr lang="tr-TR" dirty="0"/>
              <a:t>takvim yılı içinde haklı ve hukuken geçerli sebepler olmadıkça aynı alım türünde ikinci bir başvuru yapılamaz. </a:t>
            </a:r>
            <a:endParaRPr lang="en-TR" dirty="0"/>
          </a:p>
          <a:p>
            <a:pPr fontAlgn="base"/>
            <a:endParaRPr lang="tr-TR" dirty="0"/>
          </a:p>
        </p:txBody>
      </p:sp>
    </p:spTree>
    <p:extLst>
      <p:ext uri="{BB962C8B-B14F-4D97-AF65-F5344CB8AC3E}">
        <p14:creationId xmlns:p14="http://schemas.microsoft.com/office/powerpoint/2010/main" val="288724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Amaç</a:t>
            </a:r>
            <a:endParaRPr lang="en-TR" dirty="0"/>
          </a:p>
        </p:txBody>
      </p:sp>
      <p:sp>
        <p:nvSpPr>
          <p:cNvPr id="2" name="Dikdörtgen 1"/>
          <p:cNvSpPr/>
          <p:nvPr/>
        </p:nvSpPr>
        <p:spPr>
          <a:xfrm>
            <a:off x="1125642" y="2748083"/>
            <a:ext cx="10186791" cy="923330"/>
          </a:xfrm>
          <a:prstGeom prst="rect">
            <a:avLst/>
          </a:prstGeom>
        </p:spPr>
        <p:txBody>
          <a:bodyPr wrap="square">
            <a:spAutoFit/>
          </a:bodyPr>
          <a:lstStyle/>
          <a:p>
            <a:r>
              <a:rPr lang="tr-TR" dirty="0" smtClean="0"/>
              <a:t>	Bu </a:t>
            </a:r>
            <a:r>
              <a:rPr lang="tr-TR" dirty="0"/>
              <a:t>düzenleme ile, Kanun kapsamındaki kurum ve kuruluşlar tarafından yapılacak mal ve hizmet alımları ile yapım işlerine ilişkin harcamaların, 4734 sayılı Kanunda belirtilen temel ilkelere ve usullere uygun bir şekilde yapılması amaçlanmıştır.</a:t>
            </a:r>
            <a:endParaRPr lang="en-TR" dirty="0"/>
          </a:p>
        </p:txBody>
      </p:sp>
    </p:spTree>
    <p:extLst>
      <p:ext uri="{BB962C8B-B14F-4D97-AF65-F5344CB8AC3E}">
        <p14:creationId xmlns:p14="http://schemas.microsoft.com/office/powerpoint/2010/main" val="255308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%10 Sınırının Takibi</a:t>
            </a:r>
            <a:endParaRPr lang="en-TR" dirty="0"/>
          </a:p>
        </p:txBody>
      </p:sp>
      <p:sp>
        <p:nvSpPr>
          <p:cNvPr id="2" name="Dikdörtgen 1"/>
          <p:cNvSpPr/>
          <p:nvPr/>
        </p:nvSpPr>
        <p:spPr>
          <a:xfrm>
            <a:off x="862149" y="1358537"/>
            <a:ext cx="9703556" cy="4739759"/>
          </a:xfrm>
          <a:prstGeom prst="rect">
            <a:avLst/>
          </a:prstGeom>
        </p:spPr>
        <p:txBody>
          <a:bodyPr wrap="square">
            <a:spAutoFit/>
          </a:bodyPr>
          <a:lstStyle/>
          <a:p>
            <a:pPr algn="ctr" fontAlgn="base"/>
            <a:r>
              <a:rPr lang="tr-TR" sz="3200" b="1" u="sng" dirty="0" smtClean="0">
                <a:solidFill>
                  <a:srgbClr val="FF0000"/>
                </a:solidFill>
              </a:rPr>
              <a:t>ÖNEMLİ</a:t>
            </a:r>
          </a:p>
          <a:p>
            <a:pPr fontAlgn="base"/>
            <a:r>
              <a:rPr lang="tr-TR" dirty="0" smtClean="0"/>
              <a:t>%10 limitin kesin takibi için EKAP a yapılan kayıt işlemlerinde doğrudan temin türünün ( mal-hizmet-yapım)  bütçe kodlarının aşağıdaki gibi gruplandırılmasına dikkat edilerek yapılması gerekmektedir.</a:t>
            </a:r>
            <a:r>
              <a:rPr lang="tr-TR" dirty="0"/>
              <a:t/>
            </a:r>
            <a:br>
              <a:rPr lang="tr-TR" dirty="0"/>
            </a:br>
            <a:r>
              <a:rPr lang="tr-TR" dirty="0" smtClean="0">
                <a:solidFill>
                  <a:srgbClr val="FF0000"/>
                </a:solidFill>
              </a:rPr>
              <a:t>MAL ALIMLARI</a:t>
            </a:r>
          </a:p>
          <a:p>
            <a:pPr fontAlgn="base"/>
            <a:r>
              <a:rPr lang="tr-TR" dirty="0" smtClean="0"/>
              <a:t>03.2 Tüketime Yönelik Mal ve Malzeme Alımları</a:t>
            </a:r>
          </a:p>
          <a:p>
            <a:pPr fontAlgn="base"/>
            <a:r>
              <a:rPr lang="tr-TR" dirty="0" smtClean="0"/>
              <a:t>03.7 Menkul Mal, </a:t>
            </a:r>
            <a:r>
              <a:rPr lang="tr-TR" dirty="0" err="1" smtClean="0"/>
              <a:t>Gayrimaddi</a:t>
            </a:r>
            <a:r>
              <a:rPr lang="tr-TR" dirty="0" smtClean="0"/>
              <a:t> Hak Alım, Bakım ve Onarım Giderleri</a:t>
            </a:r>
          </a:p>
          <a:p>
            <a:pPr fontAlgn="base"/>
            <a:r>
              <a:rPr lang="tr-TR" dirty="0" smtClean="0"/>
              <a:t>06.1 Mamul Mal Alımları</a:t>
            </a:r>
          </a:p>
          <a:p>
            <a:pPr fontAlgn="base"/>
            <a:r>
              <a:rPr lang="tr-TR" dirty="0" smtClean="0">
                <a:solidFill>
                  <a:srgbClr val="FF0000"/>
                </a:solidFill>
              </a:rPr>
              <a:t>HİZMET ALIMLARI</a:t>
            </a:r>
          </a:p>
          <a:p>
            <a:pPr fontAlgn="base"/>
            <a:r>
              <a:rPr lang="tr-TR" dirty="0" smtClean="0"/>
              <a:t>03.5 Hizmet Alımları</a:t>
            </a:r>
          </a:p>
          <a:p>
            <a:pPr fontAlgn="base"/>
            <a:r>
              <a:rPr lang="tr-TR" dirty="0" smtClean="0"/>
              <a:t>06.3 Gayri Maddi Hak Alımları</a:t>
            </a:r>
          </a:p>
          <a:p>
            <a:pPr fontAlgn="base"/>
            <a:r>
              <a:rPr lang="tr-TR" dirty="0" smtClean="0">
                <a:solidFill>
                  <a:srgbClr val="FF0000"/>
                </a:solidFill>
              </a:rPr>
              <a:t>YAPIM İŞLERİ</a:t>
            </a:r>
          </a:p>
          <a:p>
            <a:pPr fontAlgn="base"/>
            <a:r>
              <a:rPr lang="tr-TR" dirty="0" smtClean="0"/>
              <a:t>03.8 Gayrimenkul Mal Bakım ve Onarım Giderleri</a:t>
            </a:r>
          </a:p>
          <a:p>
            <a:pPr fontAlgn="base"/>
            <a:r>
              <a:rPr lang="tr-TR" dirty="0" smtClean="0"/>
              <a:t>06.5 Gayrimenkul Sermaye Üretim Giderleri</a:t>
            </a:r>
          </a:p>
          <a:p>
            <a:pPr fontAlgn="base"/>
            <a:r>
              <a:rPr lang="tr-TR" dirty="0" smtClean="0"/>
              <a:t>06.7 Gayrimenkul Büyük Onarım Giderleri</a:t>
            </a:r>
            <a:endParaRPr lang="tr-TR" dirty="0"/>
          </a:p>
          <a:p>
            <a:pPr fontAlgn="base"/>
            <a:r>
              <a:rPr lang="tr-TR" dirty="0"/>
              <a:t>	</a:t>
            </a:r>
            <a:br>
              <a:rPr lang="tr-TR" dirty="0"/>
            </a:br>
            <a:r>
              <a:rPr lang="tr-TR" dirty="0"/>
              <a:t>	</a:t>
            </a:r>
          </a:p>
        </p:txBody>
      </p:sp>
      <p:pic>
        <p:nvPicPr>
          <p:cNvPr id="4" name="Picture 2" descr="Major Satın A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1" y="3492453"/>
            <a:ext cx="3641227" cy="218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3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a:t>
            </a:r>
            <a:endParaRPr lang="en-TR" dirty="0"/>
          </a:p>
        </p:txBody>
      </p:sp>
      <p:sp>
        <p:nvSpPr>
          <p:cNvPr id="2" name="Dikdörtgen 1"/>
          <p:cNvSpPr/>
          <p:nvPr/>
        </p:nvSpPr>
        <p:spPr>
          <a:xfrm>
            <a:off x="1367641" y="1836059"/>
            <a:ext cx="9293858" cy="646331"/>
          </a:xfrm>
          <a:prstGeom prst="rect">
            <a:avLst/>
          </a:prstGeom>
        </p:spPr>
        <p:txBody>
          <a:bodyPr wrap="square">
            <a:spAutoFit/>
          </a:bodyPr>
          <a:lstStyle/>
          <a:p>
            <a:pPr algn="just"/>
            <a:r>
              <a:rPr lang="tr-TR" dirty="0" smtClean="0"/>
              <a:t>	4734 </a:t>
            </a:r>
            <a:r>
              <a:rPr lang="tr-TR" dirty="0"/>
              <a:t>sayılı kanunda belirtilen hallerde ihtiyaçların ilan yapılmaksızın ve teminat almaksızın, </a:t>
            </a:r>
            <a:r>
              <a:rPr lang="tr-TR" dirty="0" smtClean="0"/>
              <a:t>teknik </a:t>
            </a:r>
            <a:r>
              <a:rPr lang="tr-TR" dirty="0"/>
              <a:t>şartların ve fiyatın görüşülerek alımın gerçekleştirildiği satın alma yöntemidir.</a:t>
            </a:r>
            <a:endParaRPr lang="en-TR" dirty="0"/>
          </a:p>
        </p:txBody>
      </p:sp>
      <p:pic>
        <p:nvPicPr>
          <p:cNvPr id="2050" name="Picture 2" descr="Doğrudan Temin Nedir ? - AMP YAZIL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98" y="2682241"/>
            <a:ext cx="5915115" cy="357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4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en-TR"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 Türleri</a:t>
            </a:r>
            <a:endParaRPr lang="en-TR" dirty="0"/>
          </a:p>
        </p:txBody>
      </p:sp>
      <p:sp>
        <p:nvSpPr>
          <p:cNvPr id="2" name="Dikdörtgen 1"/>
          <p:cNvSpPr/>
          <p:nvPr/>
        </p:nvSpPr>
        <p:spPr>
          <a:xfrm>
            <a:off x="961901" y="2095190"/>
            <a:ext cx="10515600" cy="2862322"/>
          </a:xfrm>
          <a:prstGeom prst="rect">
            <a:avLst/>
          </a:prstGeom>
        </p:spPr>
        <p:txBody>
          <a:bodyPr wrap="square">
            <a:spAutoFit/>
          </a:bodyPr>
          <a:lstStyle/>
          <a:p>
            <a:pPr algn="just"/>
            <a:r>
              <a:rPr lang="tr-TR" dirty="0" smtClean="0"/>
              <a:t>	4734 </a:t>
            </a:r>
            <a:r>
              <a:rPr lang="tr-TR" dirty="0"/>
              <a:t>sayılı kanunun 22. maddesinde, aşağıda belirtilen hallerde doğrudan temin ile alım yapılabilir;</a:t>
            </a:r>
          </a:p>
          <a:p>
            <a:pPr algn="just"/>
            <a:r>
              <a:rPr lang="tr-TR" dirty="0" smtClean="0"/>
              <a:t>	</a:t>
            </a:r>
            <a:r>
              <a:rPr lang="tr-TR" b="1" dirty="0" smtClean="0">
                <a:solidFill>
                  <a:srgbClr val="FF0000"/>
                </a:solidFill>
              </a:rPr>
              <a:t>a)</a:t>
            </a:r>
            <a:r>
              <a:rPr lang="tr-TR" dirty="0" smtClean="0">
                <a:solidFill>
                  <a:srgbClr val="FF0000"/>
                </a:solidFill>
              </a:rPr>
              <a:t> İhtiyacın </a:t>
            </a:r>
            <a:r>
              <a:rPr lang="tr-TR" dirty="0">
                <a:solidFill>
                  <a:srgbClr val="FF0000"/>
                </a:solidFill>
              </a:rPr>
              <a:t>sadece gerçek veya tüzel tek kişi tarafından karşılanabileceğinin tespit edilmesi.</a:t>
            </a:r>
          </a:p>
          <a:p>
            <a:pPr marL="285750" indent="-285750">
              <a:buFont typeface="Arial" panose="020B0604020202020204" pitchFamily="34" charset="0"/>
              <a:buChar char="•"/>
            </a:pPr>
            <a:r>
              <a:rPr lang="tr-TR" dirty="0" smtClean="0"/>
              <a:t>Bu </a:t>
            </a:r>
            <a:r>
              <a:rPr lang="tr-TR" dirty="0"/>
              <a:t>bent kapsamına tekel niteliğinde üretilmekte ve satılmakta olan mal ve hizmetler girmektedir. </a:t>
            </a:r>
            <a:r>
              <a:rPr lang="tr-TR" dirty="0" smtClean="0"/>
              <a:t> Örnek </a:t>
            </a:r>
            <a:r>
              <a:rPr lang="tr-TR" dirty="0"/>
              <a:t>olarak; </a:t>
            </a:r>
            <a:r>
              <a:rPr lang="tr-TR" dirty="0" err="1"/>
              <a:t>Tüpraştan</a:t>
            </a:r>
            <a:r>
              <a:rPr lang="tr-TR" dirty="0"/>
              <a:t> asfalt alınması.</a:t>
            </a:r>
          </a:p>
          <a:p>
            <a:pPr marL="285750" indent="-285750" algn="just">
              <a:buFont typeface="Arial" panose="020B0604020202020204" pitchFamily="34" charset="0"/>
              <a:buChar char="•"/>
            </a:pPr>
            <a:r>
              <a:rPr lang="tr-TR" dirty="0" smtClean="0"/>
              <a:t>Bu </a:t>
            </a:r>
            <a:r>
              <a:rPr lang="tr-TR" dirty="0"/>
              <a:t>bent kapsamında yapılan alımlarda Tek Kaynaktan Temin Edilen Mallara/Hizmetlere İlişkin Formu (KİK022.0/M ve KİK021.0/H) kullanılacaktır.(Forma ihtiyacın neden sadece tek gerçek veya tüzel kişi tarafından karşılanacağı detaylı olarak yazılacak) </a:t>
            </a:r>
          </a:p>
          <a:p>
            <a:pPr marL="285750" indent="-285750" algn="just">
              <a:buFont typeface="Arial" panose="020B0604020202020204" pitchFamily="34" charset="0"/>
              <a:buChar char="•"/>
            </a:pPr>
            <a:r>
              <a:rPr lang="tr-TR" dirty="0" smtClean="0"/>
              <a:t>Bu </a:t>
            </a:r>
            <a:r>
              <a:rPr lang="tr-TR" dirty="0"/>
              <a:t>bent kapsamında yapılan alımlarda fiyat araştırması yapılacak </a:t>
            </a:r>
            <a:r>
              <a:rPr lang="tr-TR" dirty="0" smtClean="0"/>
              <a:t>mıdır?</a:t>
            </a:r>
            <a:r>
              <a:rPr lang="tr-TR" dirty="0"/>
              <a:t>	</a:t>
            </a:r>
          </a:p>
          <a:p>
            <a:pPr algn="just"/>
            <a:r>
              <a:rPr lang="tr-TR" dirty="0"/>
              <a:t>Bu bent kapsamında yapılan alımlarda da fiyat araştırması yapılarak, ihtiyaç konusu malın veya hizmetin niteliklerini tarif edilecek ve bu hususlara ilişkin bütün belgeler standart forma eklenecektir.</a:t>
            </a:r>
          </a:p>
        </p:txBody>
      </p:sp>
    </p:spTree>
    <p:extLst>
      <p:ext uri="{BB962C8B-B14F-4D97-AF65-F5344CB8AC3E}">
        <p14:creationId xmlns:p14="http://schemas.microsoft.com/office/powerpoint/2010/main" val="170752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Doğrudan Temin Türleri</a:t>
            </a:r>
            <a:endParaRPr lang="en-TR" dirty="0"/>
          </a:p>
        </p:txBody>
      </p:sp>
      <p:sp>
        <p:nvSpPr>
          <p:cNvPr id="2" name="Dikdörtgen 1"/>
          <p:cNvSpPr/>
          <p:nvPr/>
        </p:nvSpPr>
        <p:spPr>
          <a:xfrm>
            <a:off x="1082101" y="1535558"/>
            <a:ext cx="10084496" cy="3970318"/>
          </a:xfrm>
          <a:prstGeom prst="rect">
            <a:avLst/>
          </a:prstGeom>
        </p:spPr>
        <p:txBody>
          <a:bodyPr wrap="square">
            <a:spAutoFit/>
          </a:bodyPr>
          <a:lstStyle/>
          <a:p>
            <a:pPr algn="just"/>
            <a:r>
              <a:rPr lang="tr-TR" dirty="0" smtClean="0"/>
              <a:t>	</a:t>
            </a:r>
            <a:r>
              <a:rPr lang="tr-TR" b="1" dirty="0" smtClean="0">
                <a:solidFill>
                  <a:srgbClr val="FF0000"/>
                </a:solidFill>
              </a:rPr>
              <a:t>b</a:t>
            </a:r>
            <a:r>
              <a:rPr lang="tr-TR" b="1" dirty="0">
                <a:solidFill>
                  <a:srgbClr val="FF0000"/>
                </a:solidFill>
              </a:rPr>
              <a:t>) </a:t>
            </a:r>
            <a:r>
              <a:rPr lang="tr-TR" dirty="0">
                <a:solidFill>
                  <a:srgbClr val="FF0000"/>
                </a:solidFill>
              </a:rPr>
              <a:t>Sadece gerçek veya tüzel tek kişinin ihtiyaç ile ilgili özel bir hakka sahip olması.</a:t>
            </a:r>
            <a:r>
              <a:rPr lang="tr-TR" dirty="0"/>
              <a:t>  </a:t>
            </a:r>
          </a:p>
          <a:p>
            <a:pPr algn="just"/>
            <a:r>
              <a:rPr lang="tr-TR" dirty="0"/>
              <a:t>İhale konusu mal veya hizmet, bilimsel, teknik, fikri veya sanatsal </a:t>
            </a:r>
            <a:r>
              <a:rPr lang="tr-TR" dirty="0" err="1"/>
              <a:t>v.b</a:t>
            </a:r>
            <a:r>
              <a:rPr lang="tr-TR" dirty="0"/>
              <a:t>. nedenlerle ve münhasır hakların korunması nedeniyle sadece belirli bir mal tedarikçisi veya hizmet sunucusu tarafından sağlanabiliyorsa, ilan yapılmaksızın anılan madde hükmüne göre doğrudan temin yoluyla ihtiyaçların karşılanması mümkün bulunmaktadır. </a:t>
            </a:r>
          </a:p>
          <a:p>
            <a:pPr algn="just"/>
            <a:r>
              <a:rPr lang="tr-TR" dirty="0"/>
              <a:t>	Örneğin; çizdirilen bir yarışma projesinde telif hakları mimara aittir. Mimar özel bir hakka sahiptir. Bilimsel yayın, fikir ve sanat eseri, belirli bir akademik kişiden eğitim </a:t>
            </a:r>
            <a:r>
              <a:rPr lang="tr-TR" dirty="0" err="1"/>
              <a:t>v.b</a:t>
            </a:r>
            <a:r>
              <a:rPr lang="tr-TR" dirty="0"/>
              <a:t>. mal veya hizmetler de bu bent kapsamında temin edilebilecektir.</a:t>
            </a:r>
          </a:p>
          <a:p>
            <a:pPr algn="just"/>
            <a:r>
              <a:rPr lang="tr-TR" dirty="0" smtClean="0"/>
              <a:t>	• Bu </a:t>
            </a:r>
            <a:r>
              <a:rPr lang="tr-TR" dirty="0"/>
              <a:t>bent kapsamında yapılan alımlarda yine Tek Kaynaktan Temin Edilen Mallara/Hizmetlere İlişkin Formu(KİK022.0/M ve KİK021.0/H) kullanılacaktır. </a:t>
            </a:r>
          </a:p>
          <a:p>
            <a:pPr algn="just"/>
            <a:r>
              <a:rPr lang="tr-TR" dirty="0" smtClean="0"/>
              <a:t>	• </a:t>
            </a:r>
            <a:r>
              <a:rPr lang="tr-TR" dirty="0"/>
              <a:t>Bu bent kapsamında yapılan alımlarda da fiyat araştırması yapılarak, ihtiyacın neden sadece özel bir hakka sahip gerçek veya tüzel tek kişiden karşılanabileceğini detaylı olarak yazılacak ve söz konusu belgeler standart forma eklenecektir.</a:t>
            </a:r>
          </a:p>
          <a:p>
            <a:endParaRPr lang="tr-TR" dirty="0"/>
          </a:p>
        </p:txBody>
      </p:sp>
    </p:spTree>
    <p:extLst>
      <p:ext uri="{BB962C8B-B14F-4D97-AF65-F5344CB8AC3E}">
        <p14:creationId xmlns:p14="http://schemas.microsoft.com/office/powerpoint/2010/main" val="257889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Doğrudan Temin Türleri</a:t>
            </a:r>
            <a:endParaRPr lang="en-TR" dirty="0"/>
          </a:p>
        </p:txBody>
      </p:sp>
      <p:sp>
        <p:nvSpPr>
          <p:cNvPr id="2" name="Dikdörtgen 1"/>
          <p:cNvSpPr/>
          <p:nvPr/>
        </p:nvSpPr>
        <p:spPr>
          <a:xfrm>
            <a:off x="1334649" y="1918458"/>
            <a:ext cx="10084496" cy="2862322"/>
          </a:xfrm>
          <a:prstGeom prst="rect">
            <a:avLst/>
          </a:prstGeom>
        </p:spPr>
        <p:txBody>
          <a:bodyPr wrap="square">
            <a:spAutoFit/>
          </a:bodyPr>
          <a:lstStyle/>
          <a:p>
            <a:r>
              <a:rPr lang="tr-TR" dirty="0" smtClean="0"/>
              <a:t>	</a:t>
            </a:r>
            <a:r>
              <a:rPr lang="tr-TR" b="1" dirty="0" smtClean="0">
                <a:solidFill>
                  <a:srgbClr val="FF0000"/>
                </a:solidFill>
              </a:rPr>
              <a:t>c) </a:t>
            </a:r>
            <a:r>
              <a:rPr lang="tr-TR" dirty="0">
                <a:solidFill>
                  <a:srgbClr val="FF0000"/>
                </a:solidFill>
              </a:rPr>
              <a:t>Mevcut mal, ekipman, teknoloji veya hizmetlerle uyumun ve standardizasyonun sağlanması </a:t>
            </a:r>
            <a:r>
              <a:rPr lang="tr-TR" dirty="0"/>
              <a:t>için zorunlu olan mal ve hizmetlerin, asıl sözleşmeye dayalı olarak düzenlenecek ve toplam süreleri üç yılı geçmeyecek sözleşmelerle ilk alım yapılan gerçek veya tüzel kişiden alınması. </a:t>
            </a:r>
          </a:p>
          <a:p>
            <a:endParaRPr lang="tr-TR" dirty="0"/>
          </a:p>
          <a:p>
            <a:r>
              <a:rPr lang="tr-TR" dirty="0" smtClean="0"/>
              <a:t>	Mevcut </a:t>
            </a:r>
            <a:r>
              <a:rPr lang="tr-TR" dirty="0"/>
              <a:t>mal, ekipman, teknoloji veya hizmetlerle uyumun ve standardizasyonun sağlanması için zorunlu bir alım olmalı </a:t>
            </a:r>
          </a:p>
          <a:p>
            <a:r>
              <a:rPr lang="tr-TR" dirty="0"/>
              <a:t>• Esas bir sözleşme olacak</a:t>
            </a:r>
          </a:p>
          <a:p>
            <a:r>
              <a:rPr lang="tr-TR" dirty="0"/>
              <a:t>• Toplam süresi üç yılı </a:t>
            </a:r>
            <a:r>
              <a:rPr lang="tr-TR" dirty="0" smtClean="0"/>
              <a:t>geçmeyecek</a:t>
            </a:r>
            <a:endParaRPr lang="tr-TR" dirty="0"/>
          </a:p>
          <a:p>
            <a:r>
              <a:rPr lang="tr-TR" dirty="0"/>
              <a:t>• Temine konu olan mal ve hizmetler arasında doğal kabul edilebilir bir bağlantı olmalı </a:t>
            </a:r>
          </a:p>
          <a:p>
            <a:r>
              <a:rPr lang="tr-TR" dirty="0"/>
              <a:t>• Asıl sözleşmeye bağlanan mal ve hizmetin tamamlayıcısı niteliğinde bir alım olmalı</a:t>
            </a:r>
          </a:p>
        </p:txBody>
      </p:sp>
    </p:spTree>
    <p:extLst>
      <p:ext uri="{BB962C8B-B14F-4D97-AF65-F5344CB8AC3E}">
        <p14:creationId xmlns:p14="http://schemas.microsoft.com/office/powerpoint/2010/main" val="149452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Doğrudan Temin Türleri</a:t>
            </a:r>
            <a:endParaRPr lang="en-TR" dirty="0"/>
          </a:p>
        </p:txBody>
      </p:sp>
      <p:sp>
        <p:nvSpPr>
          <p:cNvPr id="2" name="Dikdörtgen 1"/>
          <p:cNvSpPr/>
          <p:nvPr/>
        </p:nvSpPr>
        <p:spPr>
          <a:xfrm>
            <a:off x="1149531" y="1793966"/>
            <a:ext cx="10084526" cy="3323987"/>
          </a:xfrm>
          <a:prstGeom prst="rect">
            <a:avLst/>
          </a:prstGeom>
        </p:spPr>
        <p:txBody>
          <a:bodyPr wrap="square">
            <a:spAutoFit/>
          </a:bodyPr>
          <a:lstStyle/>
          <a:p>
            <a:r>
              <a:rPr lang="tr-TR" dirty="0" smtClean="0"/>
              <a:t>	</a:t>
            </a:r>
            <a:r>
              <a:rPr lang="tr-TR" b="1" dirty="0" smtClean="0">
                <a:solidFill>
                  <a:srgbClr val="FF0000"/>
                </a:solidFill>
              </a:rPr>
              <a:t>d</a:t>
            </a:r>
            <a:r>
              <a:rPr lang="tr-TR" b="1" dirty="0">
                <a:solidFill>
                  <a:srgbClr val="FF0000"/>
                </a:solidFill>
              </a:rPr>
              <a:t>)</a:t>
            </a:r>
            <a:r>
              <a:rPr lang="tr-TR" dirty="0">
                <a:solidFill>
                  <a:srgbClr val="FF0000"/>
                </a:solidFill>
              </a:rPr>
              <a:t> Büyükşehir belediyesi sınırları dahilinde bulunan idarelerin </a:t>
            </a:r>
            <a:r>
              <a:rPr lang="tr-TR" i="1" dirty="0" smtClean="0">
                <a:solidFill>
                  <a:srgbClr val="FF0000"/>
                </a:solidFill>
              </a:rPr>
              <a:t>121.405</a:t>
            </a:r>
            <a:r>
              <a:rPr lang="tr-TR" dirty="0" smtClean="0">
                <a:solidFill>
                  <a:srgbClr val="FF0000"/>
                </a:solidFill>
              </a:rPr>
              <a:t> Türk Lirasını, </a:t>
            </a:r>
            <a:r>
              <a:rPr lang="tr-TR" dirty="0">
                <a:solidFill>
                  <a:srgbClr val="FF0000"/>
                </a:solidFill>
              </a:rPr>
              <a:t>diğer idarelerin </a:t>
            </a:r>
            <a:r>
              <a:rPr lang="tr-TR" i="1" dirty="0" smtClean="0">
                <a:solidFill>
                  <a:srgbClr val="FF0000"/>
                </a:solidFill>
              </a:rPr>
              <a:t>40.443</a:t>
            </a:r>
            <a:r>
              <a:rPr lang="tr-TR" dirty="0" smtClean="0">
                <a:solidFill>
                  <a:srgbClr val="FF0000"/>
                </a:solidFill>
              </a:rPr>
              <a:t> </a:t>
            </a:r>
            <a:r>
              <a:rPr lang="tr-TR" dirty="0">
                <a:solidFill>
                  <a:srgbClr val="FF0000"/>
                </a:solidFill>
              </a:rPr>
              <a:t>Türk Lirasını aşmayan ihtiyaçları ile temsil ağırlama faaliyetleri kapsamında yapılacak konaklama, seyahat ve iaşeye ilişkin alımlar. </a:t>
            </a:r>
            <a:r>
              <a:rPr lang="tr-TR" baseline="30000" dirty="0"/>
              <a:t>(1)</a:t>
            </a:r>
          </a:p>
          <a:p>
            <a:endParaRPr lang="tr-TR" baseline="30000" dirty="0"/>
          </a:p>
          <a:p>
            <a:r>
              <a:rPr lang="tr-TR" i="1" dirty="0"/>
              <a:t>	Bu bentte yer alan eşik değerler ve parasal limitlerin 1/2/2021 tarihinden itibaren uygulanması ile ilgili olarak, 26/1/2021 tarihli ve 31376 sayılı Resmî </a:t>
            </a:r>
            <a:r>
              <a:rPr lang="tr-TR" i="1" dirty="0" err="1"/>
              <a:t>Gazete’de</a:t>
            </a:r>
            <a:r>
              <a:rPr lang="tr-TR" i="1" dirty="0"/>
              <a:t> yayımlanan Kamu İhale Kurumunun  2021/1 No.’</a:t>
            </a:r>
            <a:r>
              <a:rPr lang="tr-TR" i="1" dirty="0" err="1"/>
              <a:t>lu</a:t>
            </a:r>
            <a:r>
              <a:rPr lang="tr-TR" i="1" dirty="0"/>
              <a:t> Kamu İhale Tebliğine bakınız</a:t>
            </a:r>
            <a:r>
              <a:rPr lang="tr-TR" i="1" dirty="0" smtClean="0"/>
              <a:t>.</a:t>
            </a:r>
          </a:p>
          <a:p>
            <a:endParaRPr lang="tr-TR" i="1" dirty="0"/>
          </a:p>
          <a:p>
            <a:r>
              <a:rPr lang="tr-TR" dirty="0" smtClean="0"/>
              <a:t>Belirlenen </a:t>
            </a:r>
            <a:r>
              <a:rPr lang="tr-TR" dirty="0"/>
              <a:t>limiti </a:t>
            </a:r>
            <a:r>
              <a:rPr lang="tr-TR" dirty="0" smtClean="0"/>
              <a:t>aşacağı anlaşılan </a:t>
            </a:r>
            <a:r>
              <a:rPr lang="tr-TR" dirty="0"/>
              <a:t>alımlar ihale yoluyla temin edilir. </a:t>
            </a:r>
            <a:endParaRPr lang="tr-TR" dirty="0" smtClean="0"/>
          </a:p>
          <a:p>
            <a:endParaRPr lang="tr-TR" dirty="0" smtClean="0"/>
          </a:p>
          <a:p>
            <a:r>
              <a:rPr lang="tr-TR" dirty="0"/>
              <a:t>İ</a:t>
            </a:r>
            <a:r>
              <a:rPr lang="tr-TR" dirty="0" smtClean="0"/>
              <a:t>hale </a:t>
            </a:r>
            <a:r>
              <a:rPr lang="tr-TR" dirty="0"/>
              <a:t>yoluyla yapılması gereken bir </a:t>
            </a:r>
            <a:r>
              <a:rPr lang="tr-TR" dirty="0" smtClean="0"/>
              <a:t>işin </a:t>
            </a:r>
            <a:r>
              <a:rPr lang="tr-TR" dirty="0"/>
              <a:t>kısımlara bölünerek doğrudan teminle yapılması sorumluluk doğuracaktır.</a:t>
            </a:r>
          </a:p>
        </p:txBody>
      </p:sp>
    </p:spTree>
    <p:extLst>
      <p:ext uri="{BB962C8B-B14F-4D97-AF65-F5344CB8AC3E}">
        <p14:creationId xmlns:p14="http://schemas.microsoft.com/office/powerpoint/2010/main" val="145579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Doğrudan Temin Süreci</a:t>
            </a:r>
            <a:endParaRPr lang="en-TR" dirty="0"/>
          </a:p>
        </p:txBody>
      </p:sp>
      <p:sp>
        <p:nvSpPr>
          <p:cNvPr id="2" name="Dikdörtgen 1"/>
          <p:cNvSpPr/>
          <p:nvPr/>
        </p:nvSpPr>
        <p:spPr>
          <a:xfrm>
            <a:off x="1140823" y="1645921"/>
            <a:ext cx="4572000" cy="4524315"/>
          </a:xfrm>
          <a:prstGeom prst="rect">
            <a:avLst/>
          </a:prstGeom>
        </p:spPr>
        <p:txBody>
          <a:bodyPr wrap="square">
            <a:spAutoFit/>
          </a:bodyPr>
          <a:lstStyle/>
          <a:p>
            <a:pPr marL="285750" indent="-285750">
              <a:buClr>
                <a:srgbClr val="00B050"/>
              </a:buClr>
              <a:buFont typeface="Wingdings" panose="05000000000000000000" pitchFamily="2" charset="2"/>
              <a:buChar char="Ø"/>
            </a:pPr>
            <a:r>
              <a:rPr lang="tr-TR" dirty="0" smtClean="0"/>
              <a:t>İhtiyacın </a:t>
            </a:r>
            <a:r>
              <a:rPr lang="tr-TR" dirty="0"/>
              <a:t>ortaya çıkması</a:t>
            </a:r>
          </a:p>
          <a:p>
            <a:pPr marL="285750" indent="-285750">
              <a:buClr>
                <a:srgbClr val="00B050"/>
              </a:buClr>
              <a:buFont typeface="Wingdings" panose="05000000000000000000" pitchFamily="2" charset="2"/>
              <a:buChar char="Ø"/>
            </a:pPr>
            <a:r>
              <a:rPr lang="tr-TR" dirty="0" smtClean="0"/>
              <a:t>Şartname </a:t>
            </a:r>
            <a:r>
              <a:rPr lang="tr-TR" dirty="0"/>
              <a:t>hazırlanması</a:t>
            </a:r>
          </a:p>
          <a:p>
            <a:pPr marL="285750" indent="-285750">
              <a:buClr>
                <a:srgbClr val="00B050"/>
              </a:buClr>
              <a:buFont typeface="Wingdings" panose="05000000000000000000" pitchFamily="2" charset="2"/>
              <a:buChar char="Ø"/>
            </a:pPr>
            <a:r>
              <a:rPr lang="tr-TR" dirty="0" smtClean="0"/>
              <a:t>Ödenek </a:t>
            </a:r>
            <a:r>
              <a:rPr lang="tr-TR" dirty="0"/>
              <a:t>Kontrolü ve Temini</a:t>
            </a:r>
          </a:p>
          <a:p>
            <a:pPr marL="285750" indent="-285750">
              <a:buClr>
                <a:srgbClr val="00B050"/>
              </a:buClr>
              <a:buFont typeface="Wingdings" panose="05000000000000000000" pitchFamily="2" charset="2"/>
              <a:buChar char="Ø"/>
            </a:pPr>
            <a:r>
              <a:rPr lang="tr-TR" dirty="0" smtClean="0"/>
              <a:t>Yaklaşık </a:t>
            </a:r>
            <a:r>
              <a:rPr lang="tr-TR" dirty="0"/>
              <a:t>Maliyet Tespiti</a:t>
            </a:r>
          </a:p>
          <a:p>
            <a:pPr marL="285750" indent="-285750">
              <a:buClr>
                <a:srgbClr val="00B050"/>
              </a:buClr>
              <a:buFont typeface="Wingdings" panose="05000000000000000000" pitchFamily="2" charset="2"/>
              <a:buChar char="Ø"/>
            </a:pPr>
            <a:r>
              <a:rPr lang="tr-TR" dirty="0" smtClean="0"/>
              <a:t>Onay </a:t>
            </a:r>
            <a:r>
              <a:rPr lang="tr-TR" dirty="0"/>
              <a:t>Alınması (Onay Belgesi)</a:t>
            </a:r>
          </a:p>
          <a:p>
            <a:pPr marL="285750" indent="-285750">
              <a:buClr>
                <a:srgbClr val="00B050"/>
              </a:buClr>
              <a:buFont typeface="Wingdings" panose="05000000000000000000" pitchFamily="2" charset="2"/>
              <a:buChar char="Ø"/>
            </a:pPr>
            <a:r>
              <a:rPr lang="tr-TR" dirty="0" smtClean="0"/>
              <a:t>Teklif </a:t>
            </a:r>
            <a:r>
              <a:rPr lang="tr-TR" dirty="0"/>
              <a:t>Mektuplarının Alınması</a:t>
            </a:r>
          </a:p>
          <a:p>
            <a:pPr marL="285750" indent="-285750">
              <a:buClr>
                <a:srgbClr val="00B050"/>
              </a:buClr>
              <a:buFont typeface="Wingdings" panose="05000000000000000000" pitchFamily="2" charset="2"/>
              <a:buChar char="Ø"/>
            </a:pPr>
            <a:r>
              <a:rPr lang="tr-TR" dirty="0" smtClean="0"/>
              <a:t>Piyasa </a:t>
            </a:r>
            <a:r>
              <a:rPr lang="tr-TR" dirty="0"/>
              <a:t>Fiyat Araştırma Tutanağı Hazırlanması</a:t>
            </a:r>
          </a:p>
          <a:p>
            <a:pPr marL="285750" indent="-285750">
              <a:buClr>
                <a:srgbClr val="00B050"/>
              </a:buClr>
              <a:buFont typeface="Wingdings" panose="05000000000000000000" pitchFamily="2" charset="2"/>
              <a:buChar char="Ø"/>
            </a:pPr>
            <a:r>
              <a:rPr lang="tr-TR" dirty="0" smtClean="0"/>
              <a:t>Sözleşme </a:t>
            </a:r>
            <a:r>
              <a:rPr lang="tr-TR" dirty="0"/>
              <a:t>Yapılması</a:t>
            </a:r>
          </a:p>
          <a:p>
            <a:pPr marL="285750" indent="-285750">
              <a:buClr>
                <a:srgbClr val="00B050"/>
              </a:buClr>
              <a:buFont typeface="Wingdings" panose="05000000000000000000" pitchFamily="2" charset="2"/>
              <a:buChar char="Ø"/>
            </a:pPr>
            <a:r>
              <a:rPr lang="tr-TR" dirty="0" smtClean="0"/>
              <a:t>Muayene </a:t>
            </a:r>
            <a:r>
              <a:rPr lang="tr-TR" dirty="0"/>
              <a:t>ve Kabul İşlemleri</a:t>
            </a:r>
          </a:p>
          <a:p>
            <a:pPr marL="285750" indent="-285750">
              <a:buClr>
                <a:srgbClr val="00B050"/>
              </a:buClr>
              <a:buFont typeface="Wingdings" panose="05000000000000000000" pitchFamily="2" charset="2"/>
              <a:buChar char="Ø"/>
            </a:pPr>
            <a:r>
              <a:rPr lang="tr-TR" dirty="0" smtClean="0"/>
              <a:t>TİF </a:t>
            </a:r>
            <a:r>
              <a:rPr lang="tr-TR" dirty="0"/>
              <a:t>İşlemleri</a:t>
            </a:r>
          </a:p>
          <a:p>
            <a:pPr marL="285750" indent="-285750">
              <a:buClr>
                <a:srgbClr val="00B050"/>
              </a:buClr>
              <a:buFont typeface="Wingdings" panose="05000000000000000000" pitchFamily="2" charset="2"/>
              <a:buChar char="Ø"/>
            </a:pPr>
            <a:r>
              <a:rPr lang="tr-TR" dirty="0" smtClean="0"/>
              <a:t>Ödeme </a:t>
            </a:r>
            <a:r>
              <a:rPr lang="tr-TR" dirty="0"/>
              <a:t>Evrakının </a:t>
            </a:r>
            <a:r>
              <a:rPr lang="tr-TR" dirty="0" smtClean="0"/>
              <a:t>Düzenlenmesi</a:t>
            </a:r>
          </a:p>
          <a:p>
            <a:endParaRPr lang="tr-TR" dirty="0"/>
          </a:p>
          <a:p>
            <a:r>
              <a:rPr lang="tr-TR" i="1" u="sng" dirty="0"/>
              <a:t>Şartname hazırlanması ve sözleşme yapılması zorunlu </a:t>
            </a:r>
            <a:r>
              <a:rPr lang="tr-TR" i="1" u="sng" dirty="0" smtClean="0"/>
              <a:t>olmayıp, </a:t>
            </a:r>
            <a:r>
              <a:rPr lang="tr-TR" i="1" u="sng" dirty="0"/>
              <a:t>gereken şartlarda düzenlenmektedir.</a:t>
            </a:r>
            <a:endParaRPr lang="en-TR" i="1" u="sng" dirty="0"/>
          </a:p>
        </p:txBody>
      </p:sp>
      <p:pic>
        <p:nvPicPr>
          <p:cNvPr id="1030" name="Picture 6" descr="http://www.bendyazilim.com/img/cozumler/satin-alma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199" y="1547309"/>
            <a:ext cx="68294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6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Ödenek Kontrol ve Temini</a:t>
            </a:r>
            <a:endParaRPr lang="en-TR" dirty="0"/>
          </a:p>
        </p:txBody>
      </p:sp>
      <p:sp>
        <p:nvSpPr>
          <p:cNvPr id="2" name="Dikdörtgen 1"/>
          <p:cNvSpPr/>
          <p:nvPr/>
        </p:nvSpPr>
        <p:spPr>
          <a:xfrm>
            <a:off x="1611085" y="1855548"/>
            <a:ext cx="9067831" cy="1477328"/>
          </a:xfrm>
          <a:prstGeom prst="rect">
            <a:avLst/>
          </a:prstGeom>
        </p:spPr>
        <p:txBody>
          <a:bodyPr wrap="square">
            <a:spAutoFit/>
          </a:bodyPr>
          <a:lstStyle/>
          <a:p>
            <a:pPr marL="342900" indent="-342900">
              <a:buFontTx/>
              <a:buChar char="-"/>
            </a:pPr>
            <a:r>
              <a:rPr lang="tr-TR" dirty="0"/>
              <a:t>Ödeneği bulunmayan hiçbir iş için ihaleye çıkılamaz.  </a:t>
            </a:r>
          </a:p>
          <a:p>
            <a:pPr marL="800078" lvl="1" indent="-342900">
              <a:buFontTx/>
              <a:buChar char="-"/>
            </a:pPr>
            <a:r>
              <a:rPr lang="tr-TR" dirty="0"/>
              <a:t>(4734 Temel İlkeler madde 5)</a:t>
            </a:r>
          </a:p>
          <a:p>
            <a:pPr marL="342900" indent="-342900">
              <a:buFontTx/>
              <a:buChar char="-"/>
            </a:pPr>
            <a:r>
              <a:rPr lang="tr-TR" dirty="0"/>
              <a:t>Kamu idareleri, bütçelerinde yer alan ödeneklerin üzerinde harcama yapamaz. </a:t>
            </a:r>
          </a:p>
          <a:p>
            <a:pPr marL="800078" lvl="1" indent="-342900">
              <a:buFontTx/>
              <a:buChar char="-"/>
            </a:pPr>
            <a:r>
              <a:rPr lang="tr-TR" dirty="0"/>
              <a:t>(5018 Ödeneklerin kullanılması Madde 20/d)</a:t>
            </a:r>
          </a:p>
          <a:p>
            <a:pPr marL="342900" indent="-342900">
              <a:buFontTx/>
              <a:buChar char="-"/>
            </a:pPr>
            <a:endParaRPr lang="en-TR" dirty="0"/>
          </a:p>
        </p:txBody>
      </p:sp>
    </p:spTree>
    <p:extLst>
      <p:ext uri="{BB962C8B-B14F-4D97-AF65-F5344CB8AC3E}">
        <p14:creationId xmlns:p14="http://schemas.microsoft.com/office/powerpoint/2010/main" val="418637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Piyasa Fiyat Araştırma Tutanağı</a:t>
            </a:r>
            <a:endParaRPr lang="en-TR" dirty="0"/>
          </a:p>
        </p:txBody>
      </p:sp>
      <p:sp>
        <p:nvSpPr>
          <p:cNvPr id="2" name="Dikdörtgen 1"/>
          <p:cNvSpPr/>
          <p:nvPr/>
        </p:nvSpPr>
        <p:spPr>
          <a:xfrm>
            <a:off x="1021140" y="1691013"/>
            <a:ext cx="10084496" cy="3139321"/>
          </a:xfrm>
          <a:prstGeom prst="rect">
            <a:avLst/>
          </a:prstGeom>
        </p:spPr>
        <p:txBody>
          <a:bodyPr wrap="square">
            <a:spAutoFit/>
          </a:bodyPr>
          <a:lstStyle/>
          <a:p>
            <a:pPr marL="285750" indent="-285750" algn="just">
              <a:buClr>
                <a:srgbClr val="00B050"/>
              </a:buClr>
              <a:buFont typeface="Wingdings" panose="05000000000000000000" pitchFamily="2" charset="2"/>
              <a:buChar char="Ø"/>
              <a:defRPr/>
            </a:pPr>
            <a:r>
              <a:rPr lang="tr-TR" dirty="0" smtClean="0"/>
              <a:t>   Piyasa </a:t>
            </a:r>
            <a:r>
              <a:rPr lang="tr-TR" dirty="0"/>
              <a:t>fiyat araştırması </a:t>
            </a:r>
            <a:r>
              <a:rPr lang="tr-TR" dirty="0" smtClean="0"/>
              <a:t>aşamasında;</a:t>
            </a:r>
          </a:p>
          <a:p>
            <a:pPr lvl="1" algn="just">
              <a:defRPr/>
            </a:pPr>
            <a:r>
              <a:rPr lang="tr-TR" dirty="0" smtClean="0"/>
              <a:t>Teklif alınacak kişi ve kuruluşlara yazılan yazıda( teklif mektubunda) fiyatı tespit edilecek </a:t>
            </a:r>
            <a:r>
              <a:rPr lang="tr-TR" b="1" i="1" u="sng" dirty="0" smtClean="0"/>
              <a:t>iş kalemi veya malzemenin ayrıntılı özellikleri ve standardına yer verilmeli,</a:t>
            </a:r>
            <a:r>
              <a:rPr lang="tr-TR" b="1" dirty="0" smtClean="0"/>
              <a:t> </a:t>
            </a:r>
          </a:p>
          <a:p>
            <a:pPr algn="just">
              <a:defRPr/>
            </a:pPr>
            <a:endParaRPr lang="tr-TR" dirty="0">
              <a:solidFill>
                <a:schemeClr val="hlink"/>
              </a:solidFill>
            </a:endParaRPr>
          </a:p>
          <a:p>
            <a:pPr marL="285750" indent="-285750" algn="just">
              <a:buClr>
                <a:srgbClr val="00B050"/>
              </a:buClr>
              <a:buFont typeface="Wingdings" panose="05000000000000000000" pitchFamily="2" charset="2"/>
              <a:buChar char="Ø"/>
              <a:defRPr/>
            </a:pPr>
            <a:r>
              <a:rPr lang="tr-TR" dirty="0" smtClean="0"/>
              <a:t>	</a:t>
            </a:r>
            <a:r>
              <a:rPr lang="tr-TR" b="1" u="sng" dirty="0" smtClean="0"/>
              <a:t>Teklifler </a:t>
            </a:r>
            <a:r>
              <a:rPr lang="tr-TR" b="1" u="sng" dirty="0"/>
              <a:t>Katma Değer Vergisi hariç istenmeli. </a:t>
            </a:r>
          </a:p>
          <a:p>
            <a:pPr algn="just">
              <a:defRPr/>
            </a:pPr>
            <a:endParaRPr lang="tr-TR" b="1" u="sng" dirty="0">
              <a:solidFill>
                <a:schemeClr val="hlink"/>
              </a:solidFill>
            </a:endParaRPr>
          </a:p>
          <a:p>
            <a:pPr marL="285750" indent="-285750" algn="just">
              <a:buClr>
                <a:srgbClr val="00B050"/>
              </a:buClr>
              <a:buFont typeface="Wingdings" panose="05000000000000000000" pitchFamily="2" charset="2"/>
              <a:buChar char="Ø"/>
              <a:defRPr/>
            </a:pPr>
            <a:r>
              <a:rPr lang="tr-TR" dirty="0" smtClean="0"/>
              <a:t>	İstenen </a:t>
            </a:r>
            <a:r>
              <a:rPr lang="tr-TR" dirty="0"/>
              <a:t>özellikleri taşımayan fiyat bildirimleri ve proforma faturaları dikkate alınmamalıdır</a:t>
            </a:r>
            <a:r>
              <a:rPr lang="tr-TR" dirty="0" smtClean="0"/>
              <a:t>.</a:t>
            </a:r>
          </a:p>
          <a:p>
            <a:pPr marL="285750" indent="-285750" algn="just">
              <a:buClr>
                <a:srgbClr val="00B050"/>
              </a:buClr>
              <a:buFont typeface="Wingdings" panose="05000000000000000000" pitchFamily="2" charset="2"/>
              <a:buChar char="Ø"/>
              <a:defRPr/>
            </a:pPr>
            <a:endParaRPr lang="tr-TR" dirty="0" smtClean="0"/>
          </a:p>
          <a:p>
            <a:pPr marL="285750" indent="-285750" algn="just">
              <a:buClr>
                <a:srgbClr val="00B050"/>
              </a:buClr>
              <a:buFont typeface="Wingdings" panose="05000000000000000000" pitchFamily="2" charset="2"/>
              <a:buChar char="Ø"/>
              <a:defRPr/>
            </a:pPr>
            <a:r>
              <a:rPr lang="tr-TR" dirty="0"/>
              <a:t>	</a:t>
            </a:r>
            <a:r>
              <a:rPr lang="tr-TR" dirty="0" smtClean="0"/>
              <a:t>Doğrudan temin yöntemi ile yapılacak </a:t>
            </a:r>
            <a:r>
              <a:rPr lang="tr-TR" dirty="0"/>
              <a:t>yapım işlerinde fiyat araştırması, Yapım İşleri Uygulama </a:t>
            </a:r>
            <a:r>
              <a:rPr lang="tr-TR" dirty="0" smtClean="0"/>
              <a:t>               	Yönetmeliği’nde </a:t>
            </a:r>
            <a:r>
              <a:rPr lang="tr-TR" dirty="0"/>
              <a:t>belirlenen yaklaşık maliyetin hesaplanmasına ilişkin esas ve usullere göre </a:t>
            </a:r>
            <a:r>
              <a:rPr lang="tr-TR" dirty="0" smtClean="0"/>
              <a:t>	yapılmalıdır</a:t>
            </a:r>
            <a:r>
              <a:rPr lang="tr-TR" dirty="0"/>
              <a:t>. </a:t>
            </a:r>
          </a:p>
        </p:txBody>
      </p:sp>
    </p:spTree>
    <p:extLst>
      <p:ext uri="{BB962C8B-B14F-4D97-AF65-F5344CB8AC3E}">
        <p14:creationId xmlns:p14="http://schemas.microsoft.com/office/powerpoint/2010/main" val="39782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3054</TotalTime>
  <Words>335</Words>
  <Application>Microsoft Office PowerPoint</Application>
  <PresentationFormat>Geniş ekran</PresentationFormat>
  <Paragraphs>100</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Wingdings</vt:lpstr>
      <vt:lpstr>Office Theme</vt:lpstr>
      <vt:lpstr>Doğrudan Temin Süreci ve %10 takibi </vt:lpstr>
      <vt:lpstr>Doğrudan Temin</vt:lpstr>
      <vt:lpstr>Doğrudan Temin Türleri</vt:lpstr>
      <vt:lpstr>Doğrudan Temin Türleri</vt:lpstr>
      <vt:lpstr>Doğrudan Temin Türleri</vt:lpstr>
      <vt:lpstr>Doğrudan Temin Türleri</vt:lpstr>
      <vt:lpstr>Doğrudan Temin Süreci</vt:lpstr>
      <vt:lpstr>Ödenek Kontrol ve Temini</vt:lpstr>
      <vt:lpstr>Piyasa Fiyat Araştırma Tutanağı</vt:lpstr>
      <vt:lpstr>Yasaklı Sorgulama Belgesi Nereden Aınır?</vt:lpstr>
      <vt:lpstr>Yasaklı Sorgulama Belgesi</vt:lpstr>
      <vt:lpstr>Doğrudan Teminin EKAP’a Bildirilmesi</vt:lpstr>
      <vt:lpstr>Doğrudan Temin Kayıt</vt:lpstr>
      <vt:lpstr>Doğrudan Temin Kayıt</vt:lpstr>
      <vt:lpstr>Ödeneklerin %10 Sınırı</vt:lpstr>
      <vt:lpstr>21/f ve 22/d’nin Kapsamı</vt:lpstr>
      <vt:lpstr>62(ı) maddesinin uygulamasında;</vt:lpstr>
      <vt:lpstr>Amaç</vt:lpstr>
      <vt:lpstr>%10 Sınırının Takibi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cp:lastModifiedBy>
  <cp:revision>271</cp:revision>
  <dcterms:created xsi:type="dcterms:W3CDTF">2020-09-09T19:50:56Z</dcterms:created>
  <dcterms:modified xsi:type="dcterms:W3CDTF">2021-12-15T12:57:38Z</dcterms:modified>
</cp:coreProperties>
</file>