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6" r:id="rId2"/>
    <p:sldId id="361" r:id="rId3"/>
    <p:sldId id="362" r:id="rId4"/>
    <p:sldId id="363" r:id="rId5"/>
    <p:sldId id="365" r:id="rId6"/>
    <p:sldId id="366" r:id="rId7"/>
    <p:sldId id="367" r:id="rId8"/>
    <p:sldId id="368" r:id="rId9"/>
    <p:sldId id="369" r:id="rId10"/>
    <p:sldId id="372" r:id="rId11"/>
    <p:sldId id="373" r:id="rId12"/>
    <p:sldId id="374" r:id="rId13"/>
    <p:sldId id="375" r:id="rId14"/>
    <p:sldId id="376" r:id="rId15"/>
    <p:sldId id="377" r:id="rId16"/>
    <p:sldId id="360" r:id="rId17"/>
    <p:sldId id="265" r:id="rId18"/>
  </p:sldIdLst>
  <p:sldSz cx="12192000" cy="6858000"/>
  <p:notesSz cx="6858000" cy="9144000"/>
  <p:defaultTextStyle>
    <a:defPPr>
      <a:defRPr lang="en-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00FF00"/>
    <a:srgbClr val="009E4A"/>
    <a:srgbClr val="FFFF24"/>
    <a:srgbClr val="FFED00"/>
    <a:srgbClr val="9EF3C8"/>
    <a:srgbClr val="003DA6"/>
    <a:srgbClr val="E6E7E9"/>
    <a:srgbClr val="D7E7F5"/>
    <a:srgbClr val="0C0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218" autoAdjust="0"/>
    <p:restoredTop sz="95574" autoAdjust="0"/>
  </p:normalViewPr>
  <p:slideViewPr>
    <p:cSldViewPr snapToGrid="0" snapToObjects="1">
      <p:cViewPr varScale="1">
        <p:scale>
          <a:sx n="115" d="100"/>
          <a:sy n="115" d="100"/>
        </p:scale>
        <p:origin x="534" y="11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E4630F-AD7F-44A0-85B6-3E155F04ED85}" type="datetimeFigureOut">
              <a:rPr lang="tr-TR" smtClean="0"/>
              <a:t>20.01.2021</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DCDBD8-EC84-423A-A262-ECC1E922CBC6}" type="slidenum">
              <a:rPr lang="tr-TR" smtClean="0"/>
              <a:t>‹#›</a:t>
            </a:fld>
            <a:endParaRPr lang="tr-TR"/>
          </a:p>
        </p:txBody>
      </p:sp>
    </p:spTree>
    <p:extLst>
      <p:ext uri="{BB962C8B-B14F-4D97-AF65-F5344CB8AC3E}">
        <p14:creationId xmlns:p14="http://schemas.microsoft.com/office/powerpoint/2010/main" val="2138351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3DA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1880F-2CDF-D74B-A450-9BC1E4723979}"/>
              </a:ext>
            </a:extLst>
          </p:cNvPr>
          <p:cNvSpPr>
            <a:spLocks noGrp="1"/>
          </p:cNvSpPr>
          <p:nvPr>
            <p:ph type="ctrTitle"/>
          </p:nvPr>
        </p:nvSpPr>
        <p:spPr>
          <a:xfrm>
            <a:off x="1524000" y="2238476"/>
            <a:ext cx="9144000" cy="1655762"/>
          </a:xfrm>
        </p:spPr>
        <p:txBody>
          <a:bodyPr anchor="b"/>
          <a:lstStyle>
            <a:lvl1pPr algn="ctr">
              <a:defRPr sz="6000">
                <a:solidFill>
                  <a:schemeClr val="bg1"/>
                </a:solidFill>
              </a:defRPr>
            </a:lvl1pPr>
          </a:lstStyle>
          <a:p>
            <a:r>
              <a:rPr lang="en-US" dirty="0"/>
              <a:t>Click to edit Master title style</a:t>
            </a:r>
            <a:endParaRPr lang="en-TR" dirty="0"/>
          </a:p>
        </p:txBody>
      </p:sp>
      <p:sp>
        <p:nvSpPr>
          <p:cNvPr id="3" name="Subtitle 2">
            <a:extLst>
              <a:ext uri="{FF2B5EF4-FFF2-40B4-BE49-F238E27FC236}">
                <a16:creationId xmlns:a16="http://schemas.microsoft.com/office/drawing/2014/main" id="{95AEAD10-2AC0-3B4D-9A72-D7E6840F9BC1}"/>
              </a:ext>
            </a:extLst>
          </p:cNvPr>
          <p:cNvSpPr>
            <a:spLocks noGrp="1"/>
          </p:cNvSpPr>
          <p:nvPr>
            <p:ph type="subTitle" idx="1"/>
          </p:nvPr>
        </p:nvSpPr>
        <p:spPr>
          <a:xfrm>
            <a:off x="1524000" y="3986313"/>
            <a:ext cx="9144000" cy="1655762"/>
          </a:xfrm>
        </p:spPr>
        <p:txBody>
          <a:bodyPr/>
          <a:lstStyle>
            <a:lvl1pPr marL="0" indent="0" algn="ctr">
              <a:buNone/>
              <a:defRPr sz="2400">
                <a:solidFill>
                  <a:schemeClr val="bg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en-TR"/>
          </a:p>
        </p:txBody>
      </p:sp>
      <p:pic>
        <p:nvPicPr>
          <p:cNvPr id="7" name="Picture 6">
            <a:extLst>
              <a:ext uri="{FF2B5EF4-FFF2-40B4-BE49-F238E27FC236}">
                <a16:creationId xmlns:a16="http://schemas.microsoft.com/office/drawing/2014/main" id="{A8CE11F0-A589-8446-95C8-B3EAF878B143}"/>
              </a:ext>
            </a:extLst>
          </p:cNvPr>
          <p:cNvPicPr>
            <a:picLocks noChangeAspect="1"/>
          </p:cNvPicPr>
          <p:nvPr userDrawn="1"/>
        </p:nvPicPr>
        <p:blipFill>
          <a:blip r:embed="rId2"/>
          <a:stretch>
            <a:fillRect/>
          </a:stretch>
        </p:blipFill>
        <p:spPr>
          <a:xfrm>
            <a:off x="5346710" y="518147"/>
            <a:ext cx="1498591" cy="1579677"/>
          </a:xfrm>
          <a:prstGeom prst="rect">
            <a:avLst/>
          </a:prstGeom>
        </p:spPr>
      </p:pic>
    </p:spTree>
    <p:extLst>
      <p:ext uri="{BB962C8B-B14F-4D97-AF65-F5344CB8AC3E}">
        <p14:creationId xmlns:p14="http://schemas.microsoft.com/office/powerpoint/2010/main" val="1782281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1FFB9-148A-0E4E-9545-82CB0A85D93F}"/>
              </a:ext>
            </a:extLst>
          </p:cNvPr>
          <p:cNvSpPr>
            <a:spLocks noGrp="1"/>
          </p:cNvSpPr>
          <p:nvPr>
            <p:ph type="title"/>
          </p:nvPr>
        </p:nvSpPr>
        <p:spPr/>
        <p:txBody>
          <a:bodyPr/>
          <a:lstStyle/>
          <a:p>
            <a:r>
              <a:rPr lang="en-US"/>
              <a:t>Click to edit Master title style</a:t>
            </a:r>
            <a:endParaRPr lang="en-TR"/>
          </a:p>
        </p:txBody>
      </p:sp>
      <p:sp>
        <p:nvSpPr>
          <p:cNvPr id="3" name="Vertical Text Placeholder 2">
            <a:extLst>
              <a:ext uri="{FF2B5EF4-FFF2-40B4-BE49-F238E27FC236}">
                <a16:creationId xmlns:a16="http://schemas.microsoft.com/office/drawing/2014/main" id="{4D5D1A2A-EEEA-A24E-89DB-056DA08CF60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Date Placeholder 3">
            <a:extLst>
              <a:ext uri="{FF2B5EF4-FFF2-40B4-BE49-F238E27FC236}">
                <a16:creationId xmlns:a16="http://schemas.microsoft.com/office/drawing/2014/main" id="{D66B6525-5D7C-5A4B-867D-AF92E710749B}"/>
              </a:ext>
            </a:extLst>
          </p:cNvPr>
          <p:cNvSpPr>
            <a:spLocks noGrp="1"/>
          </p:cNvSpPr>
          <p:nvPr>
            <p:ph type="dt" sz="half" idx="10"/>
          </p:nvPr>
        </p:nvSpPr>
        <p:spPr/>
        <p:txBody>
          <a:bodyPr/>
          <a:lstStyle/>
          <a:p>
            <a:fld id="{71F79C1A-3EE6-C74A-AF88-39711D58E17C}" type="datetimeFigureOut">
              <a:rPr lang="en-TR" smtClean="0"/>
              <a:t>01/20/2021</a:t>
            </a:fld>
            <a:endParaRPr lang="en-TR"/>
          </a:p>
        </p:txBody>
      </p:sp>
      <p:sp>
        <p:nvSpPr>
          <p:cNvPr id="5" name="Footer Placeholder 4">
            <a:extLst>
              <a:ext uri="{FF2B5EF4-FFF2-40B4-BE49-F238E27FC236}">
                <a16:creationId xmlns:a16="http://schemas.microsoft.com/office/drawing/2014/main" id="{8CFEB333-A957-5942-9835-CDCE1D60C5CF}"/>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A19703FB-7DFF-AB4B-A645-5EFECCFED34D}"/>
              </a:ext>
            </a:extLst>
          </p:cNvPr>
          <p:cNvSpPr>
            <a:spLocks noGrp="1"/>
          </p:cNvSpPr>
          <p:nvPr>
            <p:ph type="sldNum" sz="quarter" idx="12"/>
          </p:nvPr>
        </p:nvSpPr>
        <p:spPr/>
        <p:txBody>
          <a:bodyPr/>
          <a:lstStyle/>
          <a:p>
            <a:fld id="{B8986383-FAC0-FF4F-A57B-9C503EDBB8A3}" type="slidenum">
              <a:rPr lang="en-TR" smtClean="0"/>
              <a:t>‹#›</a:t>
            </a:fld>
            <a:endParaRPr lang="en-TR"/>
          </a:p>
        </p:txBody>
      </p:sp>
    </p:spTree>
    <p:extLst>
      <p:ext uri="{BB962C8B-B14F-4D97-AF65-F5344CB8AC3E}">
        <p14:creationId xmlns:p14="http://schemas.microsoft.com/office/powerpoint/2010/main" val="3521576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373BD0D-3D26-AE4D-A974-32659D6D6DD4}"/>
              </a:ext>
            </a:extLst>
          </p:cNvPr>
          <p:cNvSpPr>
            <a:spLocks noGrp="1"/>
          </p:cNvSpPr>
          <p:nvPr>
            <p:ph type="title" orient="vert"/>
          </p:nvPr>
        </p:nvSpPr>
        <p:spPr>
          <a:xfrm>
            <a:off x="8724902" y="365125"/>
            <a:ext cx="2628900" cy="5811838"/>
          </a:xfrm>
        </p:spPr>
        <p:txBody>
          <a:bodyPr vert="eaVert"/>
          <a:lstStyle/>
          <a:p>
            <a:r>
              <a:rPr lang="en-US"/>
              <a:t>Click to edit Master title style</a:t>
            </a:r>
            <a:endParaRPr lang="en-TR"/>
          </a:p>
        </p:txBody>
      </p:sp>
      <p:sp>
        <p:nvSpPr>
          <p:cNvPr id="3" name="Vertical Text Placeholder 2">
            <a:extLst>
              <a:ext uri="{FF2B5EF4-FFF2-40B4-BE49-F238E27FC236}">
                <a16:creationId xmlns:a16="http://schemas.microsoft.com/office/drawing/2014/main" id="{6455336D-4DFE-6D46-8B7B-28EBDC5F6FC7}"/>
              </a:ext>
            </a:extLst>
          </p:cNvPr>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Date Placeholder 3">
            <a:extLst>
              <a:ext uri="{FF2B5EF4-FFF2-40B4-BE49-F238E27FC236}">
                <a16:creationId xmlns:a16="http://schemas.microsoft.com/office/drawing/2014/main" id="{FA5213C6-214D-3340-B623-35DCD00C1935}"/>
              </a:ext>
            </a:extLst>
          </p:cNvPr>
          <p:cNvSpPr>
            <a:spLocks noGrp="1"/>
          </p:cNvSpPr>
          <p:nvPr>
            <p:ph type="dt" sz="half" idx="10"/>
          </p:nvPr>
        </p:nvSpPr>
        <p:spPr/>
        <p:txBody>
          <a:bodyPr/>
          <a:lstStyle/>
          <a:p>
            <a:fld id="{71F79C1A-3EE6-C74A-AF88-39711D58E17C}" type="datetimeFigureOut">
              <a:rPr lang="en-TR" smtClean="0"/>
              <a:t>01/20/2021</a:t>
            </a:fld>
            <a:endParaRPr lang="en-TR"/>
          </a:p>
        </p:txBody>
      </p:sp>
      <p:sp>
        <p:nvSpPr>
          <p:cNvPr id="5" name="Footer Placeholder 4">
            <a:extLst>
              <a:ext uri="{FF2B5EF4-FFF2-40B4-BE49-F238E27FC236}">
                <a16:creationId xmlns:a16="http://schemas.microsoft.com/office/drawing/2014/main" id="{DF2E3BDC-AAB8-8B46-851B-504D58950262}"/>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825E35FD-3EB0-E446-9E48-2BE6F0A686C4}"/>
              </a:ext>
            </a:extLst>
          </p:cNvPr>
          <p:cNvSpPr>
            <a:spLocks noGrp="1"/>
          </p:cNvSpPr>
          <p:nvPr>
            <p:ph type="sldNum" sz="quarter" idx="12"/>
          </p:nvPr>
        </p:nvSpPr>
        <p:spPr/>
        <p:txBody>
          <a:bodyPr/>
          <a:lstStyle/>
          <a:p>
            <a:fld id="{B8986383-FAC0-FF4F-A57B-9C503EDBB8A3}" type="slidenum">
              <a:rPr lang="en-TR" smtClean="0"/>
              <a:t>‹#›</a:t>
            </a:fld>
            <a:endParaRPr lang="en-TR"/>
          </a:p>
        </p:txBody>
      </p:sp>
    </p:spTree>
    <p:extLst>
      <p:ext uri="{BB962C8B-B14F-4D97-AF65-F5344CB8AC3E}">
        <p14:creationId xmlns:p14="http://schemas.microsoft.com/office/powerpoint/2010/main" val="2045816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5A56B-61B1-694F-BF7E-01FE8BEAB258}"/>
              </a:ext>
            </a:extLst>
          </p:cNvPr>
          <p:cNvSpPr>
            <a:spLocks noGrp="1"/>
          </p:cNvSpPr>
          <p:nvPr>
            <p:ph type="title"/>
          </p:nvPr>
        </p:nvSpPr>
        <p:spPr/>
        <p:txBody>
          <a:bodyPr/>
          <a:lstStyle/>
          <a:p>
            <a:r>
              <a:rPr lang="en-US"/>
              <a:t>Click to edit Master title style</a:t>
            </a:r>
            <a:endParaRPr lang="en-TR"/>
          </a:p>
        </p:txBody>
      </p:sp>
      <p:sp>
        <p:nvSpPr>
          <p:cNvPr id="3" name="Content Placeholder 2">
            <a:extLst>
              <a:ext uri="{FF2B5EF4-FFF2-40B4-BE49-F238E27FC236}">
                <a16:creationId xmlns:a16="http://schemas.microsoft.com/office/drawing/2014/main" id="{7CD1FD65-E2B4-D943-8EEC-2AEE0E112BC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Date Placeholder 3">
            <a:extLst>
              <a:ext uri="{FF2B5EF4-FFF2-40B4-BE49-F238E27FC236}">
                <a16:creationId xmlns:a16="http://schemas.microsoft.com/office/drawing/2014/main" id="{E3FD479E-32D6-A744-95B1-60E8D7F08FA6}"/>
              </a:ext>
            </a:extLst>
          </p:cNvPr>
          <p:cNvSpPr>
            <a:spLocks noGrp="1"/>
          </p:cNvSpPr>
          <p:nvPr>
            <p:ph type="dt" sz="half" idx="10"/>
          </p:nvPr>
        </p:nvSpPr>
        <p:spPr/>
        <p:txBody>
          <a:bodyPr/>
          <a:lstStyle/>
          <a:p>
            <a:fld id="{71F79C1A-3EE6-C74A-AF88-39711D58E17C}" type="datetimeFigureOut">
              <a:rPr lang="en-TR" smtClean="0"/>
              <a:t>01/20/2021</a:t>
            </a:fld>
            <a:endParaRPr lang="en-TR"/>
          </a:p>
        </p:txBody>
      </p:sp>
      <p:sp>
        <p:nvSpPr>
          <p:cNvPr id="5" name="Footer Placeholder 4">
            <a:extLst>
              <a:ext uri="{FF2B5EF4-FFF2-40B4-BE49-F238E27FC236}">
                <a16:creationId xmlns:a16="http://schemas.microsoft.com/office/drawing/2014/main" id="{932A62D1-984F-444A-ABF5-DABDE6982738}"/>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9D87BAB5-AD74-994F-8FCD-09D14C0F1862}"/>
              </a:ext>
            </a:extLst>
          </p:cNvPr>
          <p:cNvSpPr>
            <a:spLocks noGrp="1"/>
          </p:cNvSpPr>
          <p:nvPr>
            <p:ph type="sldNum" sz="quarter" idx="12"/>
          </p:nvPr>
        </p:nvSpPr>
        <p:spPr/>
        <p:txBody>
          <a:bodyPr/>
          <a:lstStyle/>
          <a:p>
            <a:fld id="{B8986383-FAC0-FF4F-A57B-9C503EDBB8A3}" type="slidenum">
              <a:rPr lang="en-TR" smtClean="0"/>
              <a:t>‹#›</a:t>
            </a:fld>
            <a:endParaRPr lang="en-TR"/>
          </a:p>
        </p:txBody>
      </p:sp>
    </p:spTree>
    <p:extLst>
      <p:ext uri="{BB962C8B-B14F-4D97-AF65-F5344CB8AC3E}">
        <p14:creationId xmlns:p14="http://schemas.microsoft.com/office/powerpoint/2010/main" val="1781224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003DA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10FCD-A6E5-D741-B8BB-F2241BDD938E}"/>
              </a:ext>
            </a:extLst>
          </p:cNvPr>
          <p:cNvSpPr>
            <a:spLocks noGrp="1"/>
          </p:cNvSpPr>
          <p:nvPr>
            <p:ph type="title"/>
          </p:nvPr>
        </p:nvSpPr>
        <p:spPr>
          <a:xfrm>
            <a:off x="831851" y="1709746"/>
            <a:ext cx="10515600" cy="2852737"/>
          </a:xfrm>
        </p:spPr>
        <p:txBody>
          <a:bodyPr anchor="b"/>
          <a:lstStyle>
            <a:lvl1pPr>
              <a:defRPr sz="6000">
                <a:solidFill>
                  <a:schemeClr val="bg1"/>
                </a:solidFill>
              </a:defRPr>
            </a:lvl1pPr>
          </a:lstStyle>
          <a:p>
            <a:r>
              <a:rPr lang="en-US" dirty="0"/>
              <a:t>Click to edit Master title style</a:t>
            </a:r>
            <a:endParaRPr lang="en-TR" dirty="0"/>
          </a:p>
        </p:txBody>
      </p:sp>
      <p:sp>
        <p:nvSpPr>
          <p:cNvPr id="3" name="Text Placeholder 2">
            <a:extLst>
              <a:ext uri="{FF2B5EF4-FFF2-40B4-BE49-F238E27FC236}">
                <a16:creationId xmlns:a16="http://schemas.microsoft.com/office/drawing/2014/main" id="{9DBE38FA-021D-9348-9978-AA95D14EBDEF}"/>
              </a:ext>
            </a:extLst>
          </p:cNvPr>
          <p:cNvSpPr>
            <a:spLocks noGrp="1"/>
          </p:cNvSpPr>
          <p:nvPr>
            <p:ph type="body" idx="1"/>
          </p:nvPr>
        </p:nvSpPr>
        <p:spPr>
          <a:xfrm>
            <a:off x="831851" y="4589471"/>
            <a:ext cx="10515600" cy="1500187"/>
          </a:xfrm>
        </p:spPr>
        <p:txBody>
          <a:bodyPr/>
          <a:lstStyle>
            <a:lvl1pPr marL="0" indent="0">
              <a:buNone/>
              <a:defRPr sz="2400">
                <a:solidFill>
                  <a:schemeClr val="accent1">
                    <a:lumMod val="60000"/>
                    <a:lumOff val="40000"/>
                  </a:schemeClr>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a:t>Click to edit Master text styles</a:t>
            </a:r>
          </a:p>
        </p:txBody>
      </p:sp>
      <p:pic>
        <p:nvPicPr>
          <p:cNvPr id="4" name="Picture 3">
            <a:extLst>
              <a:ext uri="{FF2B5EF4-FFF2-40B4-BE49-F238E27FC236}">
                <a16:creationId xmlns:a16="http://schemas.microsoft.com/office/drawing/2014/main" id="{DFC29D21-378F-5241-83D7-943ACBFC6293}"/>
              </a:ext>
            </a:extLst>
          </p:cNvPr>
          <p:cNvPicPr>
            <a:picLocks noChangeAspect="1"/>
          </p:cNvPicPr>
          <p:nvPr userDrawn="1"/>
        </p:nvPicPr>
        <p:blipFill>
          <a:blip r:embed="rId2"/>
          <a:stretch>
            <a:fillRect/>
          </a:stretch>
        </p:blipFill>
        <p:spPr>
          <a:xfrm>
            <a:off x="9649308" y="578025"/>
            <a:ext cx="1710841" cy="1805082"/>
          </a:xfrm>
          <a:prstGeom prst="rect">
            <a:avLst/>
          </a:prstGeom>
        </p:spPr>
      </p:pic>
    </p:spTree>
    <p:extLst>
      <p:ext uri="{BB962C8B-B14F-4D97-AF65-F5344CB8AC3E}">
        <p14:creationId xmlns:p14="http://schemas.microsoft.com/office/powerpoint/2010/main" val="3313452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01361-584E-C646-8E07-14B14602996C}"/>
              </a:ext>
            </a:extLst>
          </p:cNvPr>
          <p:cNvSpPr>
            <a:spLocks noGrp="1"/>
          </p:cNvSpPr>
          <p:nvPr>
            <p:ph type="title"/>
          </p:nvPr>
        </p:nvSpPr>
        <p:spPr/>
        <p:txBody>
          <a:bodyPr/>
          <a:lstStyle/>
          <a:p>
            <a:r>
              <a:rPr lang="en-US"/>
              <a:t>Click to edit Master title style</a:t>
            </a:r>
            <a:endParaRPr lang="en-TR"/>
          </a:p>
        </p:txBody>
      </p:sp>
      <p:sp>
        <p:nvSpPr>
          <p:cNvPr id="3" name="Content Placeholder 2">
            <a:extLst>
              <a:ext uri="{FF2B5EF4-FFF2-40B4-BE49-F238E27FC236}">
                <a16:creationId xmlns:a16="http://schemas.microsoft.com/office/drawing/2014/main" id="{6B143E6F-DF5D-A945-BE9C-BB634DD1A76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Content Placeholder 3">
            <a:extLst>
              <a:ext uri="{FF2B5EF4-FFF2-40B4-BE49-F238E27FC236}">
                <a16:creationId xmlns:a16="http://schemas.microsoft.com/office/drawing/2014/main" id="{A6A0F15E-757C-D946-81DF-846E02E8A26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5" name="Date Placeholder 4">
            <a:extLst>
              <a:ext uri="{FF2B5EF4-FFF2-40B4-BE49-F238E27FC236}">
                <a16:creationId xmlns:a16="http://schemas.microsoft.com/office/drawing/2014/main" id="{25EE43D4-078A-D24C-A64E-10168F226C2D}"/>
              </a:ext>
            </a:extLst>
          </p:cNvPr>
          <p:cNvSpPr>
            <a:spLocks noGrp="1"/>
          </p:cNvSpPr>
          <p:nvPr>
            <p:ph type="dt" sz="half" idx="10"/>
          </p:nvPr>
        </p:nvSpPr>
        <p:spPr/>
        <p:txBody>
          <a:bodyPr/>
          <a:lstStyle/>
          <a:p>
            <a:fld id="{71F79C1A-3EE6-C74A-AF88-39711D58E17C}" type="datetimeFigureOut">
              <a:rPr lang="en-TR" smtClean="0"/>
              <a:t>01/20/2021</a:t>
            </a:fld>
            <a:endParaRPr lang="en-TR"/>
          </a:p>
        </p:txBody>
      </p:sp>
      <p:sp>
        <p:nvSpPr>
          <p:cNvPr id="6" name="Footer Placeholder 5">
            <a:extLst>
              <a:ext uri="{FF2B5EF4-FFF2-40B4-BE49-F238E27FC236}">
                <a16:creationId xmlns:a16="http://schemas.microsoft.com/office/drawing/2014/main" id="{2AE9B963-9AEA-D747-916A-B5DFFE34593F}"/>
              </a:ext>
            </a:extLst>
          </p:cNvPr>
          <p:cNvSpPr>
            <a:spLocks noGrp="1"/>
          </p:cNvSpPr>
          <p:nvPr>
            <p:ph type="ftr" sz="quarter" idx="11"/>
          </p:nvPr>
        </p:nvSpPr>
        <p:spPr/>
        <p:txBody>
          <a:bodyPr/>
          <a:lstStyle/>
          <a:p>
            <a:endParaRPr lang="en-TR"/>
          </a:p>
        </p:txBody>
      </p:sp>
      <p:sp>
        <p:nvSpPr>
          <p:cNvPr id="7" name="Slide Number Placeholder 6">
            <a:extLst>
              <a:ext uri="{FF2B5EF4-FFF2-40B4-BE49-F238E27FC236}">
                <a16:creationId xmlns:a16="http://schemas.microsoft.com/office/drawing/2014/main" id="{B8FF8889-7193-0643-80FA-5D7D3F3FFBB7}"/>
              </a:ext>
            </a:extLst>
          </p:cNvPr>
          <p:cNvSpPr>
            <a:spLocks noGrp="1"/>
          </p:cNvSpPr>
          <p:nvPr>
            <p:ph type="sldNum" sz="quarter" idx="12"/>
          </p:nvPr>
        </p:nvSpPr>
        <p:spPr/>
        <p:txBody>
          <a:bodyPr/>
          <a:lstStyle/>
          <a:p>
            <a:fld id="{B8986383-FAC0-FF4F-A57B-9C503EDBB8A3}" type="slidenum">
              <a:rPr lang="en-TR" smtClean="0"/>
              <a:t>‹#›</a:t>
            </a:fld>
            <a:endParaRPr lang="en-TR"/>
          </a:p>
        </p:txBody>
      </p:sp>
    </p:spTree>
    <p:extLst>
      <p:ext uri="{BB962C8B-B14F-4D97-AF65-F5344CB8AC3E}">
        <p14:creationId xmlns:p14="http://schemas.microsoft.com/office/powerpoint/2010/main" val="513306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28703-C9FB-E546-B73F-59C7E8356009}"/>
              </a:ext>
            </a:extLst>
          </p:cNvPr>
          <p:cNvSpPr>
            <a:spLocks noGrp="1"/>
          </p:cNvSpPr>
          <p:nvPr>
            <p:ph type="title"/>
          </p:nvPr>
        </p:nvSpPr>
        <p:spPr>
          <a:xfrm>
            <a:off x="839788" y="365129"/>
            <a:ext cx="10515600" cy="1325563"/>
          </a:xfrm>
        </p:spPr>
        <p:txBody>
          <a:bodyPr/>
          <a:lstStyle/>
          <a:p>
            <a:r>
              <a:rPr lang="en-US"/>
              <a:t>Click to edit Master title style</a:t>
            </a:r>
            <a:endParaRPr lang="en-TR"/>
          </a:p>
        </p:txBody>
      </p:sp>
      <p:sp>
        <p:nvSpPr>
          <p:cNvPr id="3" name="Text Placeholder 2">
            <a:extLst>
              <a:ext uri="{FF2B5EF4-FFF2-40B4-BE49-F238E27FC236}">
                <a16:creationId xmlns:a16="http://schemas.microsoft.com/office/drawing/2014/main" id="{74688329-E395-5742-9BF8-8046ADC98A29}"/>
              </a:ext>
            </a:extLst>
          </p:cNvPr>
          <p:cNvSpPr>
            <a:spLocks noGrp="1"/>
          </p:cNvSpPr>
          <p:nvPr>
            <p:ph type="body" idx="1"/>
          </p:nvPr>
        </p:nvSpPr>
        <p:spPr>
          <a:xfrm>
            <a:off x="839789" y="1681163"/>
            <a:ext cx="5157787"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9E82A32-2C41-274D-8F6D-E34080644997}"/>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5" name="Text Placeholder 4">
            <a:extLst>
              <a:ext uri="{FF2B5EF4-FFF2-40B4-BE49-F238E27FC236}">
                <a16:creationId xmlns:a16="http://schemas.microsoft.com/office/drawing/2014/main" id="{BF0FC2A4-200C-5D4C-A934-9262E7C22DBF}"/>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2CCF2FA-D6CC-A54B-BE08-B38A3FE78F2F}"/>
              </a:ext>
            </a:extLst>
          </p:cNvPr>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7" name="Date Placeholder 6">
            <a:extLst>
              <a:ext uri="{FF2B5EF4-FFF2-40B4-BE49-F238E27FC236}">
                <a16:creationId xmlns:a16="http://schemas.microsoft.com/office/drawing/2014/main" id="{92BC733C-0FB4-404D-A284-5EF031424418}"/>
              </a:ext>
            </a:extLst>
          </p:cNvPr>
          <p:cNvSpPr>
            <a:spLocks noGrp="1"/>
          </p:cNvSpPr>
          <p:nvPr>
            <p:ph type="dt" sz="half" idx="10"/>
          </p:nvPr>
        </p:nvSpPr>
        <p:spPr/>
        <p:txBody>
          <a:bodyPr/>
          <a:lstStyle/>
          <a:p>
            <a:fld id="{71F79C1A-3EE6-C74A-AF88-39711D58E17C}" type="datetimeFigureOut">
              <a:rPr lang="en-TR" smtClean="0"/>
              <a:t>01/20/2021</a:t>
            </a:fld>
            <a:endParaRPr lang="en-TR"/>
          </a:p>
        </p:txBody>
      </p:sp>
      <p:sp>
        <p:nvSpPr>
          <p:cNvPr id="8" name="Footer Placeholder 7">
            <a:extLst>
              <a:ext uri="{FF2B5EF4-FFF2-40B4-BE49-F238E27FC236}">
                <a16:creationId xmlns:a16="http://schemas.microsoft.com/office/drawing/2014/main" id="{4C2C6C7C-BE20-7547-85E5-A6AF362F2D3C}"/>
              </a:ext>
            </a:extLst>
          </p:cNvPr>
          <p:cNvSpPr>
            <a:spLocks noGrp="1"/>
          </p:cNvSpPr>
          <p:nvPr>
            <p:ph type="ftr" sz="quarter" idx="11"/>
          </p:nvPr>
        </p:nvSpPr>
        <p:spPr/>
        <p:txBody>
          <a:bodyPr/>
          <a:lstStyle/>
          <a:p>
            <a:endParaRPr lang="en-TR"/>
          </a:p>
        </p:txBody>
      </p:sp>
      <p:sp>
        <p:nvSpPr>
          <p:cNvPr id="9" name="Slide Number Placeholder 8">
            <a:extLst>
              <a:ext uri="{FF2B5EF4-FFF2-40B4-BE49-F238E27FC236}">
                <a16:creationId xmlns:a16="http://schemas.microsoft.com/office/drawing/2014/main" id="{DBD0A1B5-953D-C341-8200-6DBAD875B854}"/>
              </a:ext>
            </a:extLst>
          </p:cNvPr>
          <p:cNvSpPr>
            <a:spLocks noGrp="1"/>
          </p:cNvSpPr>
          <p:nvPr>
            <p:ph type="sldNum" sz="quarter" idx="12"/>
          </p:nvPr>
        </p:nvSpPr>
        <p:spPr/>
        <p:txBody>
          <a:bodyPr/>
          <a:lstStyle/>
          <a:p>
            <a:fld id="{B8986383-FAC0-FF4F-A57B-9C503EDBB8A3}" type="slidenum">
              <a:rPr lang="en-TR" smtClean="0"/>
              <a:t>‹#›</a:t>
            </a:fld>
            <a:endParaRPr lang="en-TR"/>
          </a:p>
        </p:txBody>
      </p:sp>
    </p:spTree>
    <p:extLst>
      <p:ext uri="{BB962C8B-B14F-4D97-AF65-F5344CB8AC3E}">
        <p14:creationId xmlns:p14="http://schemas.microsoft.com/office/powerpoint/2010/main" val="1751996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1EE8C25-9E17-AB40-81FC-D03393A2A9D8}"/>
              </a:ext>
            </a:extLst>
          </p:cNvPr>
          <p:cNvSpPr/>
          <p:nvPr userDrawn="1"/>
        </p:nvSpPr>
        <p:spPr>
          <a:xfrm>
            <a:off x="0" y="0"/>
            <a:ext cx="12192000" cy="1021644"/>
          </a:xfrm>
          <a:prstGeom prst="rect">
            <a:avLst/>
          </a:prstGeom>
          <a:solidFill>
            <a:srgbClr val="003D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sz="1800" dirty="0"/>
          </a:p>
        </p:txBody>
      </p:sp>
      <p:sp>
        <p:nvSpPr>
          <p:cNvPr id="2" name="Title 1">
            <a:extLst>
              <a:ext uri="{FF2B5EF4-FFF2-40B4-BE49-F238E27FC236}">
                <a16:creationId xmlns:a16="http://schemas.microsoft.com/office/drawing/2014/main" id="{E74B61B8-93F4-2547-8DD8-D2FAEE9F3CEF}"/>
              </a:ext>
            </a:extLst>
          </p:cNvPr>
          <p:cNvSpPr>
            <a:spLocks noGrp="1"/>
          </p:cNvSpPr>
          <p:nvPr>
            <p:ph type="title"/>
          </p:nvPr>
        </p:nvSpPr>
        <p:spPr>
          <a:xfrm>
            <a:off x="481209" y="178253"/>
            <a:ext cx="10084496" cy="665141"/>
          </a:xfrm>
        </p:spPr>
        <p:txBody>
          <a:bodyPr>
            <a:noAutofit/>
          </a:bodyPr>
          <a:lstStyle>
            <a:lvl1pPr>
              <a:defRPr sz="2400">
                <a:solidFill>
                  <a:schemeClr val="bg1"/>
                </a:solidFill>
              </a:defRPr>
            </a:lvl1pPr>
          </a:lstStyle>
          <a:p>
            <a:r>
              <a:rPr lang="en-US" dirty="0"/>
              <a:t>Click to edit Master title style</a:t>
            </a:r>
            <a:endParaRPr lang="en-TR" dirty="0"/>
          </a:p>
        </p:txBody>
      </p:sp>
      <p:sp>
        <p:nvSpPr>
          <p:cNvPr id="8" name="Rectangle 7">
            <a:extLst>
              <a:ext uri="{FF2B5EF4-FFF2-40B4-BE49-F238E27FC236}">
                <a16:creationId xmlns:a16="http://schemas.microsoft.com/office/drawing/2014/main" id="{7C3922D1-175A-464E-9951-FC77D50DCD1B}"/>
              </a:ext>
            </a:extLst>
          </p:cNvPr>
          <p:cNvSpPr/>
          <p:nvPr userDrawn="1"/>
        </p:nvSpPr>
        <p:spPr>
          <a:xfrm>
            <a:off x="0" y="6449902"/>
            <a:ext cx="12192000" cy="420227"/>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sz="1800" dirty="0"/>
          </a:p>
        </p:txBody>
      </p:sp>
      <p:sp>
        <p:nvSpPr>
          <p:cNvPr id="9" name="TextBox 8">
            <a:extLst>
              <a:ext uri="{FF2B5EF4-FFF2-40B4-BE49-F238E27FC236}">
                <a16:creationId xmlns:a16="http://schemas.microsoft.com/office/drawing/2014/main" id="{A22994C0-4761-6B4E-AD6C-EB569A71F851}"/>
              </a:ext>
            </a:extLst>
          </p:cNvPr>
          <p:cNvSpPr txBox="1"/>
          <p:nvPr userDrawn="1"/>
        </p:nvSpPr>
        <p:spPr>
          <a:xfrm>
            <a:off x="481214" y="6559986"/>
            <a:ext cx="3010761" cy="200055"/>
          </a:xfrm>
          <a:prstGeom prst="rect">
            <a:avLst/>
          </a:prstGeom>
          <a:noFill/>
        </p:spPr>
        <p:txBody>
          <a:bodyPr wrap="none" rtlCol="0">
            <a:spAutoFit/>
          </a:bodyPr>
          <a:lstStyle/>
          <a:p>
            <a:pPr marL="0" marR="0" indent="0" algn="l" defTabSz="914354" rtl="0" eaLnBrk="1" fontAlgn="auto" latinLnBrk="0" hangingPunct="1">
              <a:lnSpc>
                <a:spcPct val="100000"/>
              </a:lnSpc>
              <a:spcBef>
                <a:spcPts val="0"/>
              </a:spcBef>
              <a:spcAft>
                <a:spcPts val="0"/>
              </a:spcAft>
              <a:buClrTx/>
              <a:buSzTx/>
              <a:buFontTx/>
              <a:buNone/>
              <a:tabLst/>
              <a:defRPr/>
            </a:pPr>
            <a:r>
              <a:rPr lang="en-TR" sz="700" dirty="0">
                <a:solidFill>
                  <a:schemeClr val="bg1"/>
                </a:solidFill>
              </a:rPr>
              <a:t>© Copyright 2021 Sakarya Uygulamalı Bilimler Üniversitesi. Her hakkı saklıdır.</a:t>
            </a:r>
          </a:p>
        </p:txBody>
      </p:sp>
      <p:pic>
        <p:nvPicPr>
          <p:cNvPr id="10" name="Picture 9">
            <a:extLst>
              <a:ext uri="{FF2B5EF4-FFF2-40B4-BE49-F238E27FC236}">
                <a16:creationId xmlns:a16="http://schemas.microsoft.com/office/drawing/2014/main" id="{E5C9FECA-B3C0-6D4F-852D-26E65F1AA88C}"/>
              </a:ext>
            </a:extLst>
          </p:cNvPr>
          <p:cNvPicPr>
            <a:picLocks noChangeAspect="1"/>
          </p:cNvPicPr>
          <p:nvPr userDrawn="1"/>
        </p:nvPicPr>
        <p:blipFill>
          <a:blip r:embed="rId2"/>
          <a:stretch>
            <a:fillRect/>
          </a:stretch>
        </p:blipFill>
        <p:spPr>
          <a:xfrm>
            <a:off x="11302330" y="174653"/>
            <a:ext cx="700415" cy="738312"/>
          </a:xfrm>
          <a:prstGeom prst="rect">
            <a:avLst/>
          </a:prstGeom>
        </p:spPr>
      </p:pic>
    </p:spTree>
    <p:extLst>
      <p:ext uri="{BB962C8B-B14F-4D97-AF65-F5344CB8AC3E}">
        <p14:creationId xmlns:p14="http://schemas.microsoft.com/office/powerpoint/2010/main" val="4267576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FDDCBAD-8ADA-8B49-B587-8E1D91990FCA}"/>
              </a:ext>
            </a:extLst>
          </p:cNvPr>
          <p:cNvSpPr>
            <a:spLocks noGrp="1"/>
          </p:cNvSpPr>
          <p:nvPr>
            <p:ph type="dt" sz="half" idx="10"/>
          </p:nvPr>
        </p:nvSpPr>
        <p:spPr/>
        <p:txBody>
          <a:bodyPr/>
          <a:lstStyle/>
          <a:p>
            <a:fld id="{71F79C1A-3EE6-C74A-AF88-39711D58E17C}" type="datetimeFigureOut">
              <a:rPr lang="en-TR" smtClean="0"/>
              <a:t>01/20/2021</a:t>
            </a:fld>
            <a:endParaRPr lang="en-TR"/>
          </a:p>
        </p:txBody>
      </p:sp>
      <p:sp>
        <p:nvSpPr>
          <p:cNvPr id="3" name="Footer Placeholder 2">
            <a:extLst>
              <a:ext uri="{FF2B5EF4-FFF2-40B4-BE49-F238E27FC236}">
                <a16:creationId xmlns:a16="http://schemas.microsoft.com/office/drawing/2014/main" id="{A8A3BDF2-98DA-7C4C-A4BD-FCAE7E57AC1D}"/>
              </a:ext>
            </a:extLst>
          </p:cNvPr>
          <p:cNvSpPr>
            <a:spLocks noGrp="1"/>
          </p:cNvSpPr>
          <p:nvPr>
            <p:ph type="ftr" sz="quarter" idx="11"/>
          </p:nvPr>
        </p:nvSpPr>
        <p:spPr/>
        <p:txBody>
          <a:bodyPr/>
          <a:lstStyle/>
          <a:p>
            <a:endParaRPr lang="en-TR"/>
          </a:p>
        </p:txBody>
      </p:sp>
      <p:sp>
        <p:nvSpPr>
          <p:cNvPr id="4" name="Slide Number Placeholder 3">
            <a:extLst>
              <a:ext uri="{FF2B5EF4-FFF2-40B4-BE49-F238E27FC236}">
                <a16:creationId xmlns:a16="http://schemas.microsoft.com/office/drawing/2014/main" id="{2C8748ED-5122-EB4C-B937-501602CCFF1C}"/>
              </a:ext>
            </a:extLst>
          </p:cNvPr>
          <p:cNvSpPr>
            <a:spLocks noGrp="1"/>
          </p:cNvSpPr>
          <p:nvPr>
            <p:ph type="sldNum" sz="quarter" idx="12"/>
          </p:nvPr>
        </p:nvSpPr>
        <p:spPr/>
        <p:txBody>
          <a:bodyPr/>
          <a:lstStyle/>
          <a:p>
            <a:fld id="{B8986383-FAC0-FF4F-A57B-9C503EDBB8A3}" type="slidenum">
              <a:rPr lang="en-TR" smtClean="0"/>
              <a:t>‹#›</a:t>
            </a:fld>
            <a:endParaRPr lang="en-TR"/>
          </a:p>
        </p:txBody>
      </p:sp>
    </p:spTree>
    <p:extLst>
      <p:ext uri="{BB962C8B-B14F-4D97-AF65-F5344CB8AC3E}">
        <p14:creationId xmlns:p14="http://schemas.microsoft.com/office/powerpoint/2010/main" val="2464725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CA61C-1B54-C546-8B1A-F4FA1F1A4A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TR"/>
          </a:p>
        </p:txBody>
      </p:sp>
      <p:sp>
        <p:nvSpPr>
          <p:cNvPr id="3" name="Content Placeholder 2">
            <a:extLst>
              <a:ext uri="{FF2B5EF4-FFF2-40B4-BE49-F238E27FC236}">
                <a16:creationId xmlns:a16="http://schemas.microsoft.com/office/drawing/2014/main" id="{3FE7E099-69BE-9E4E-B814-FD8D54F8B68E}"/>
              </a:ext>
            </a:extLst>
          </p:cNvPr>
          <p:cNvSpPr>
            <a:spLocks noGrp="1"/>
          </p:cNvSpPr>
          <p:nvPr>
            <p:ph idx="1"/>
          </p:nvPr>
        </p:nvSpPr>
        <p:spPr>
          <a:xfrm>
            <a:off x="5183188" y="987433"/>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Text Placeholder 3">
            <a:extLst>
              <a:ext uri="{FF2B5EF4-FFF2-40B4-BE49-F238E27FC236}">
                <a16:creationId xmlns:a16="http://schemas.microsoft.com/office/drawing/2014/main" id="{E5FD9893-A862-8A4A-A7A0-8AD229EBA84C}"/>
              </a:ext>
            </a:extLst>
          </p:cNvPr>
          <p:cNvSpPr>
            <a:spLocks noGrp="1"/>
          </p:cNvSpPr>
          <p:nvPr>
            <p:ph type="body" sz="half" idx="2"/>
          </p:nvPr>
        </p:nvSpPr>
        <p:spPr>
          <a:xfrm>
            <a:off x="839788" y="2057400"/>
            <a:ext cx="3932237"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AC3DFC-18C5-E64F-B8EB-7DB216AB6B90}"/>
              </a:ext>
            </a:extLst>
          </p:cNvPr>
          <p:cNvSpPr>
            <a:spLocks noGrp="1"/>
          </p:cNvSpPr>
          <p:nvPr>
            <p:ph type="dt" sz="half" idx="10"/>
          </p:nvPr>
        </p:nvSpPr>
        <p:spPr/>
        <p:txBody>
          <a:bodyPr/>
          <a:lstStyle/>
          <a:p>
            <a:fld id="{71F79C1A-3EE6-C74A-AF88-39711D58E17C}" type="datetimeFigureOut">
              <a:rPr lang="en-TR" smtClean="0"/>
              <a:t>01/20/2021</a:t>
            </a:fld>
            <a:endParaRPr lang="en-TR"/>
          </a:p>
        </p:txBody>
      </p:sp>
      <p:sp>
        <p:nvSpPr>
          <p:cNvPr id="6" name="Footer Placeholder 5">
            <a:extLst>
              <a:ext uri="{FF2B5EF4-FFF2-40B4-BE49-F238E27FC236}">
                <a16:creationId xmlns:a16="http://schemas.microsoft.com/office/drawing/2014/main" id="{13BFD8E1-29BE-D447-8353-94FD9F75A474}"/>
              </a:ext>
            </a:extLst>
          </p:cNvPr>
          <p:cNvSpPr>
            <a:spLocks noGrp="1"/>
          </p:cNvSpPr>
          <p:nvPr>
            <p:ph type="ftr" sz="quarter" idx="11"/>
          </p:nvPr>
        </p:nvSpPr>
        <p:spPr/>
        <p:txBody>
          <a:bodyPr/>
          <a:lstStyle/>
          <a:p>
            <a:endParaRPr lang="en-TR"/>
          </a:p>
        </p:txBody>
      </p:sp>
      <p:sp>
        <p:nvSpPr>
          <p:cNvPr id="7" name="Slide Number Placeholder 6">
            <a:extLst>
              <a:ext uri="{FF2B5EF4-FFF2-40B4-BE49-F238E27FC236}">
                <a16:creationId xmlns:a16="http://schemas.microsoft.com/office/drawing/2014/main" id="{F9D3F924-AB64-E542-BB34-F0E29C2ECA61}"/>
              </a:ext>
            </a:extLst>
          </p:cNvPr>
          <p:cNvSpPr>
            <a:spLocks noGrp="1"/>
          </p:cNvSpPr>
          <p:nvPr>
            <p:ph type="sldNum" sz="quarter" idx="12"/>
          </p:nvPr>
        </p:nvSpPr>
        <p:spPr/>
        <p:txBody>
          <a:bodyPr/>
          <a:lstStyle/>
          <a:p>
            <a:fld id="{B8986383-FAC0-FF4F-A57B-9C503EDBB8A3}" type="slidenum">
              <a:rPr lang="en-TR" smtClean="0"/>
              <a:t>‹#›</a:t>
            </a:fld>
            <a:endParaRPr lang="en-TR"/>
          </a:p>
        </p:txBody>
      </p:sp>
    </p:spTree>
    <p:extLst>
      <p:ext uri="{BB962C8B-B14F-4D97-AF65-F5344CB8AC3E}">
        <p14:creationId xmlns:p14="http://schemas.microsoft.com/office/powerpoint/2010/main" val="3882898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43966-4B47-484D-A8C6-20A6446813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TR"/>
          </a:p>
        </p:txBody>
      </p:sp>
      <p:sp>
        <p:nvSpPr>
          <p:cNvPr id="3" name="Picture Placeholder 2">
            <a:extLst>
              <a:ext uri="{FF2B5EF4-FFF2-40B4-BE49-F238E27FC236}">
                <a16:creationId xmlns:a16="http://schemas.microsoft.com/office/drawing/2014/main" id="{3E648F69-E6C1-A44D-ABB5-20ADD13983AE}"/>
              </a:ext>
            </a:extLst>
          </p:cNvPr>
          <p:cNvSpPr>
            <a:spLocks noGrp="1"/>
          </p:cNvSpPr>
          <p:nvPr>
            <p:ph type="pic" idx="1"/>
          </p:nvPr>
        </p:nvSpPr>
        <p:spPr>
          <a:xfrm>
            <a:off x="5183188" y="987433"/>
            <a:ext cx="6172200" cy="4873625"/>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endParaRPr lang="en-TR"/>
          </a:p>
        </p:txBody>
      </p:sp>
      <p:sp>
        <p:nvSpPr>
          <p:cNvPr id="4" name="Text Placeholder 3">
            <a:extLst>
              <a:ext uri="{FF2B5EF4-FFF2-40B4-BE49-F238E27FC236}">
                <a16:creationId xmlns:a16="http://schemas.microsoft.com/office/drawing/2014/main" id="{2B91FC6F-B2A5-9C4D-92BF-81125020701D}"/>
              </a:ext>
            </a:extLst>
          </p:cNvPr>
          <p:cNvSpPr>
            <a:spLocks noGrp="1"/>
          </p:cNvSpPr>
          <p:nvPr>
            <p:ph type="body" sz="half" idx="2"/>
          </p:nvPr>
        </p:nvSpPr>
        <p:spPr>
          <a:xfrm>
            <a:off x="839788" y="2057400"/>
            <a:ext cx="3932237"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5A557B-F4CD-2345-80F7-D190D8ECD212}"/>
              </a:ext>
            </a:extLst>
          </p:cNvPr>
          <p:cNvSpPr>
            <a:spLocks noGrp="1"/>
          </p:cNvSpPr>
          <p:nvPr>
            <p:ph type="dt" sz="half" idx="10"/>
          </p:nvPr>
        </p:nvSpPr>
        <p:spPr/>
        <p:txBody>
          <a:bodyPr/>
          <a:lstStyle/>
          <a:p>
            <a:fld id="{71F79C1A-3EE6-C74A-AF88-39711D58E17C}" type="datetimeFigureOut">
              <a:rPr lang="en-TR" smtClean="0"/>
              <a:t>01/20/2021</a:t>
            </a:fld>
            <a:endParaRPr lang="en-TR"/>
          </a:p>
        </p:txBody>
      </p:sp>
      <p:sp>
        <p:nvSpPr>
          <p:cNvPr id="6" name="Footer Placeholder 5">
            <a:extLst>
              <a:ext uri="{FF2B5EF4-FFF2-40B4-BE49-F238E27FC236}">
                <a16:creationId xmlns:a16="http://schemas.microsoft.com/office/drawing/2014/main" id="{4F051E43-E0E9-684D-BA72-53D139E47E02}"/>
              </a:ext>
            </a:extLst>
          </p:cNvPr>
          <p:cNvSpPr>
            <a:spLocks noGrp="1"/>
          </p:cNvSpPr>
          <p:nvPr>
            <p:ph type="ftr" sz="quarter" idx="11"/>
          </p:nvPr>
        </p:nvSpPr>
        <p:spPr/>
        <p:txBody>
          <a:bodyPr/>
          <a:lstStyle/>
          <a:p>
            <a:endParaRPr lang="en-TR"/>
          </a:p>
        </p:txBody>
      </p:sp>
      <p:sp>
        <p:nvSpPr>
          <p:cNvPr id="7" name="Slide Number Placeholder 6">
            <a:extLst>
              <a:ext uri="{FF2B5EF4-FFF2-40B4-BE49-F238E27FC236}">
                <a16:creationId xmlns:a16="http://schemas.microsoft.com/office/drawing/2014/main" id="{549B1444-1082-0D42-8AEE-4F81293B6646}"/>
              </a:ext>
            </a:extLst>
          </p:cNvPr>
          <p:cNvSpPr>
            <a:spLocks noGrp="1"/>
          </p:cNvSpPr>
          <p:nvPr>
            <p:ph type="sldNum" sz="quarter" idx="12"/>
          </p:nvPr>
        </p:nvSpPr>
        <p:spPr/>
        <p:txBody>
          <a:bodyPr/>
          <a:lstStyle/>
          <a:p>
            <a:fld id="{B8986383-FAC0-FF4F-A57B-9C503EDBB8A3}" type="slidenum">
              <a:rPr lang="en-TR" smtClean="0"/>
              <a:t>‹#›</a:t>
            </a:fld>
            <a:endParaRPr lang="en-TR"/>
          </a:p>
        </p:txBody>
      </p:sp>
    </p:spTree>
    <p:extLst>
      <p:ext uri="{BB962C8B-B14F-4D97-AF65-F5344CB8AC3E}">
        <p14:creationId xmlns:p14="http://schemas.microsoft.com/office/powerpoint/2010/main" val="2821799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A48C0C-A6F6-964F-A207-7D8E502EEB83}"/>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TR"/>
          </a:p>
        </p:txBody>
      </p:sp>
      <p:sp>
        <p:nvSpPr>
          <p:cNvPr id="3" name="Text Placeholder 2">
            <a:extLst>
              <a:ext uri="{FF2B5EF4-FFF2-40B4-BE49-F238E27FC236}">
                <a16:creationId xmlns:a16="http://schemas.microsoft.com/office/drawing/2014/main" id="{BF7F79FE-FA48-8843-B658-F7EDC2F8B4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Date Placeholder 3">
            <a:extLst>
              <a:ext uri="{FF2B5EF4-FFF2-40B4-BE49-F238E27FC236}">
                <a16:creationId xmlns:a16="http://schemas.microsoft.com/office/drawing/2014/main" id="{1A372EFC-5D52-2E42-9ED8-FFF15AF43C30}"/>
              </a:ext>
            </a:extLst>
          </p:cNvPr>
          <p:cNvSpPr>
            <a:spLocks noGrp="1"/>
          </p:cNvSpPr>
          <p:nvPr>
            <p:ph type="dt" sz="half" idx="2"/>
          </p:nvPr>
        </p:nvSpPr>
        <p:spPr>
          <a:xfrm>
            <a:off x="838200" y="635635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F79C1A-3EE6-C74A-AF88-39711D58E17C}" type="datetimeFigureOut">
              <a:rPr lang="en-TR" smtClean="0"/>
              <a:t>01/20/2021</a:t>
            </a:fld>
            <a:endParaRPr lang="en-TR"/>
          </a:p>
        </p:txBody>
      </p:sp>
      <p:sp>
        <p:nvSpPr>
          <p:cNvPr id="5" name="Footer Placeholder 4">
            <a:extLst>
              <a:ext uri="{FF2B5EF4-FFF2-40B4-BE49-F238E27FC236}">
                <a16:creationId xmlns:a16="http://schemas.microsoft.com/office/drawing/2014/main" id="{46E852D5-A3A7-4849-9A6E-A25B61832B1F}"/>
              </a:ext>
            </a:extLst>
          </p:cNvPr>
          <p:cNvSpPr>
            <a:spLocks noGrp="1"/>
          </p:cNvSpPr>
          <p:nvPr>
            <p:ph type="ftr" sz="quarter" idx="3"/>
          </p:nvPr>
        </p:nvSpPr>
        <p:spPr>
          <a:xfrm>
            <a:off x="4038600" y="635635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TR"/>
          </a:p>
        </p:txBody>
      </p:sp>
      <p:sp>
        <p:nvSpPr>
          <p:cNvPr id="6" name="Slide Number Placeholder 5">
            <a:extLst>
              <a:ext uri="{FF2B5EF4-FFF2-40B4-BE49-F238E27FC236}">
                <a16:creationId xmlns:a16="http://schemas.microsoft.com/office/drawing/2014/main" id="{AFC3D556-2554-7D48-A55C-C2C22B31F258}"/>
              </a:ext>
            </a:extLst>
          </p:cNvPr>
          <p:cNvSpPr>
            <a:spLocks noGrp="1"/>
          </p:cNvSpPr>
          <p:nvPr>
            <p:ph type="sldNum" sz="quarter" idx="4"/>
          </p:nvPr>
        </p:nvSpPr>
        <p:spPr>
          <a:xfrm>
            <a:off x="8610600" y="635635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986383-FAC0-FF4F-A57B-9C503EDBB8A3}" type="slidenum">
              <a:rPr lang="en-TR" smtClean="0"/>
              <a:t>‹#›</a:t>
            </a:fld>
            <a:endParaRPr lang="en-TR"/>
          </a:p>
        </p:txBody>
      </p:sp>
    </p:spTree>
    <p:extLst>
      <p:ext uri="{BB962C8B-B14F-4D97-AF65-F5344CB8AC3E}">
        <p14:creationId xmlns:p14="http://schemas.microsoft.com/office/powerpoint/2010/main" val="36853166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TR"/>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4.emf"/></Relationships>
</file>

<file path=ppt/slides/_rels/slide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3DA6"/>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F69EE5E-7E1D-DB4F-9F00-624040CEED3E}"/>
              </a:ext>
            </a:extLst>
          </p:cNvPr>
          <p:cNvSpPr>
            <a:spLocks noGrp="1"/>
          </p:cNvSpPr>
          <p:nvPr>
            <p:ph type="ctrTitle"/>
          </p:nvPr>
        </p:nvSpPr>
        <p:spPr/>
        <p:txBody>
          <a:bodyPr/>
          <a:lstStyle/>
          <a:p>
            <a:r>
              <a:rPr lang="tr-TR" dirty="0" smtClean="0"/>
              <a:t>Ön Mali Kontrol İşlemleri</a:t>
            </a:r>
            <a:endParaRPr lang="en-TR" dirty="0"/>
          </a:p>
        </p:txBody>
      </p:sp>
      <p:sp>
        <p:nvSpPr>
          <p:cNvPr id="8" name="Subtitle 7">
            <a:extLst>
              <a:ext uri="{FF2B5EF4-FFF2-40B4-BE49-F238E27FC236}">
                <a16:creationId xmlns:a16="http://schemas.microsoft.com/office/drawing/2014/main" id="{F9B8502D-C3CA-B14C-A18A-BF3DCBCFC1FC}"/>
              </a:ext>
            </a:extLst>
          </p:cNvPr>
          <p:cNvSpPr>
            <a:spLocks noGrp="1"/>
          </p:cNvSpPr>
          <p:nvPr>
            <p:ph type="subTitle" idx="1"/>
          </p:nvPr>
        </p:nvSpPr>
        <p:spPr/>
        <p:txBody>
          <a:bodyPr/>
          <a:lstStyle/>
          <a:p>
            <a:endParaRPr lang="tr-TR" dirty="0" smtClean="0"/>
          </a:p>
          <a:p>
            <a:r>
              <a:rPr lang="tr-TR" dirty="0" smtClean="0"/>
              <a:t>İç Kontrol ve Ön Mali Kontrol Şube Müdürlüğü</a:t>
            </a:r>
            <a:endParaRPr lang="en-TR" dirty="0"/>
          </a:p>
        </p:txBody>
      </p:sp>
    </p:spTree>
    <p:extLst>
      <p:ext uri="{BB962C8B-B14F-4D97-AF65-F5344CB8AC3E}">
        <p14:creationId xmlns:p14="http://schemas.microsoft.com/office/powerpoint/2010/main" val="40605431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çerik Yer Tutucusu 9"/>
          <p:cNvSpPr txBox="1">
            <a:spLocks/>
          </p:cNvSpPr>
          <p:nvPr/>
        </p:nvSpPr>
        <p:spPr>
          <a:xfrm>
            <a:off x="668047" y="1326158"/>
            <a:ext cx="10662199" cy="31793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tr-TR" sz="2400" dirty="0">
              <a:latin typeface="Times New Roman" panose="02020603050405020304" pitchFamily="18" charset="0"/>
              <a:cs typeface="Times New Roman" panose="02020603050405020304" pitchFamily="18" charset="0"/>
            </a:endParaRPr>
          </a:p>
        </p:txBody>
      </p:sp>
      <p:sp>
        <p:nvSpPr>
          <p:cNvPr id="7" name="Title 6">
            <a:extLst>
              <a:ext uri="{FF2B5EF4-FFF2-40B4-BE49-F238E27FC236}">
                <a16:creationId xmlns:a16="http://schemas.microsoft.com/office/drawing/2014/main" id="{79052FE8-75A0-D745-9894-2A15D2479C21}"/>
              </a:ext>
            </a:extLst>
          </p:cNvPr>
          <p:cNvSpPr>
            <a:spLocks noGrp="1"/>
          </p:cNvSpPr>
          <p:nvPr>
            <p:ph type="title"/>
          </p:nvPr>
        </p:nvSpPr>
        <p:spPr>
          <a:xfrm>
            <a:off x="481209" y="178253"/>
            <a:ext cx="10084496" cy="665141"/>
          </a:xfrm>
        </p:spPr>
        <p:txBody>
          <a:bodyPr/>
          <a:lstStyle/>
          <a:p>
            <a:r>
              <a:rPr lang="tr-TR" dirty="0">
                <a:latin typeface="Times New Roman" panose="02020603050405020304" pitchFamily="18" charset="0"/>
                <a:cs typeface="Times New Roman" panose="02020603050405020304" pitchFamily="18" charset="0"/>
              </a:rPr>
              <a:t>Uygun Görüş Verilmeyen Malî Karar ve İşlemler</a:t>
            </a:r>
            <a:endParaRPr lang="en-TR" dirty="0"/>
          </a:p>
        </p:txBody>
      </p:sp>
      <p:sp>
        <p:nvSpPr>
          <p:cNvPr id="10" name="İçerik Yer Tutucusu 9">
            <a:extLst>
              <a:ext uri="{FF2B5EF4-FFF2-40B4-BE49-F238E27FC236}">
                <a16:creationId xmlns:a16="http://schemas.microsoft.com/office/drawing/2014/main" id="{A42C3AB9-55FF-EB44-B4FC-24A69B1286EC}"/>
              </a:ext>
            </a:extLst>
          </p:cNvPr>
          <p:cNvSpPr txBox="1">
            <a:spLocks/>
          </p:cNvSpPr>
          <p:nvPr/>
        </p:nvSpPr>
        <p:spPr>
          <a:xfrm>
            <a:off x="1116936" y="2084556"/>
            <a:ext cx="1679274" cy="98332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ts val="0"/>
              </a:spcBef>
              <a:spcAft>
                <a:spcPts val="1200"/>
              </a:spcAft>
              <a:buNone/>
            </a:pPr>
            <a:endParaRPr lang="tr-TR" sz="6000" b="1" spc="-300" dirty="0">
              <a:solidFill>
                <a:prstClr val="black">
                  <a:lumMod val="85000"/>
                  <a:lumOff val="15000"/>
                </a:prstClr>
              </a:solidFill>
              <a:latin typeface="Calibri" panose="020F0502020204030204" pitchFamily="34" charset="0"/>
              <a:ea typeface="Open Sans" panose="020B0606030504020204" pitchFamily="34" charset="0"/>
              <a:cs typeface="Calibri" panose="020F0502020204030204" pitchFamily="34" charset="0"/>
            </a:endParaRPr>
          </a:p>
        </p:txBody>
      </p:sp>
      <p:sp>
        <p:nvSpPr>
          <p:cNvPr id="3" name="Dikdörtgen 2"/>
          <p:cNvSpPr/>
          <p:nvPr/>
        </p:nvSpPr>
        <p:spPr>
          <a:xfrm>
            <a:off x="906087" y="2839678"/>
            <a:ext cx="10881360" cy="1421928"/>
          </a:xfrm>
          <a:prstGeom prst="rect">
            <a:avLst/>
          </a:prstGeom>
        </p:spPr>
        <p:txBody>
          <a:bodyPr wrap="square">
            <a:spAutoFit/>
          </a:bodyPr>
          <a:lstStyle/>
          <a:p>
            <a:pPr marL="228600" lvl="0" indent="-228600" algn="just">
              <a:lnSpc>
                <a:spcPct val="90000"/>
              </a:lnSpc>
              <a:spcBef>
                <a:spcPts val="1000"/>
              </a:spcBef>
              <a:buFont typeface="Arial" panose="020B0604020202020204" pitchFamily="34" charset="0"/>
              <a:buChar char="•"/>
            </a:pPr>
            <a:r>
              <a:rPr lang="tr-TR" sz="2400" dirty="0">
                <a:solidFill>
                  <a:prstClr val="black"/>
                </a:solidFill>
                <a:latin typeface="Times New Roman" panose="02020603050405020304" pitchFamily="18" charset="0"/>
                <a:cs typeface="Times New Roman" panose="02020603050405020304" pitchFamily="18" charset="0"/>
              </a:rPr>
              <a:t>Ön malî kontrol sonucunda uygun görüş verilmediği halde harcama yetkilileri tarafından gerçekleştirilen işlemlerin malî hizmetler birimince kayıtları tutulur ve aylık dönemler itibariyle üst yöneticiye bildirilir. Söz konusu kayıtlar iç ve dış denetim sırasında denetçilere de sunulur.</a:t>
            </a:r>
          </a:p>
        </p:txBody>
      </p:sp>
    </p:spTree>
    <p:extLst>
      <p:ext uri="{BB962C8B-B14F-4D97-AF65-F5344CB8AC3E}">
        <p14:creationId xmlns:p14="http://schemas.microsoft.com/office/powerpoint/2010/main" val="32414954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çerik Yer Tutucusu 9"/>
          <p:cNvSpPr txBox="1">
            <a:spLocks/>
          </p:cNvSpPr>
          <p:nvPr/>
        </p:nvSpPr>
        <p:spPr>
          <a:xfrm>
            <a:off x="668047" y="1326158"/>
            <a:ext cx="10662199" cy="31793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tr-TR" sz="2400" dirty="0">
              <a:latin typeface="Times New Roman" panose="02020603050405020304" pitchFamily="18" charset="0"/>
              <a:cs typeface="Times New Roman" panose="02020603050405020304" pitchFamily="18" charset="0"/>
            </a:endParaRPr>
          </a:p>
        </p:txBody>
      </p:sp>
      <p:sp>
        <p:nvSpPr>
          <p:cNvPr id="7" name="Title 6">
            <a:extLst>
              <a:ext uri="{FF2B5EF4-FFF2-40B4-BE49-F238E27FC236}">
                <a16:creationId xmlns:a16="http://schemas.microsoft.com/office/drawing/2014/main" id="{79052FE8-75A0-D745-9894-2A15D2479C21}"/>
              </a:ext>
            </a:extLst>
          </p:cNvPr>
          <p:cNvSpPr>
            <a:spLocks noGrp="1"/>
          </p:cNvSpPr>
          <p:nvPr>
            <p:ph type="title"/>
          </p:nvPr>
        </p:nvSpPr>
        <p:spPr>
          <a:xfrm>
            <a:off x="481209" y="178253"/>
            <a:ext cx="10084496" cy="665141"/>
          </a:xfrm>
        </p:spPr>
        <p:txBody>
          <a:bodyPr/>
          <a:lstStyle/>
          <a:p>
            <a:r>
              <a:rPr lang="tr-TR" dirty="0">
                <a:latin typeface="Times New Roman" panose="02020603050405020304" pitchFamily="18" charset="0"/>
                <a:cs typeface="Times New Roman" panose="02020603050405020304" pitchFamily="18" charset="0"/>
              </a:rPr>
              <a:t>Ön Mali Kontrolde İstenen Belgeler</a:t>
            </a:r>
            <a:endParaRPr lang="en-TR" dirty="0"/>
          </a:p>
        </p:txBody>
      </p:sp>
      <p:sp>
        <p:nvSpPr>
          <p:cNvPr id="10" name="İçerik Yer Tutucusu 9">
            <a:extLst>
              <a:ext uri="{FF2B5EF4-FFF2-40B4-BE49-F238E27FC236}">
                <a16:creationId xmlns:a16="http://schemas.microsoft.com/office/drawing/2014/main" id="{A42C3AB9-55FF-EB44-B4FC-24A69B1286EC}"/>
              </a:ext>
            </a:extLst>
          </p:cNvPr>
          <p:cNvSpPr txBox="1">
            <a:spLocks/>
          </p:cNvSpPr>
          <p:nvPr/>
        </p:nvSpPr>
        <p:spPr>
          <a:xfrm>
            <a:off x="1116936" y="2084556"/>
            <a:ext cx="1679274" cy="98332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ts val="0"/>
              </a:spcBef>
              <a:spcAft>
                <a:spcPts val="1200"/>
              </a:spcAft>
              <a:buNone/>
            </a:pPr>
            <a:endParaRPr lang="tr-TR" sz="6000" b="1" spc="-300" dirty="0">
              <a:solidFill>
                <a:prstClr val="black">
                  <a:lumMod val="85000"/>
                  <a:lumOff val="15000"/>
                </a:prstClr>
              </a:solidFill>
              <a:latin typeface="Calibri" panose="020F0502020204030204" pitchFamily="34" charset="0"/>
              <a:ea typeface="Open Sans" panose="020B0606030504020204" pitchFamily="34" charset="0"/>
              <a:cs typeface="Calibri" panose="020F0502020204030204" pitchFamily="34" charset="0"/>
            </a:endParaRPr>
          </a:p>
        </p:txBody>
      </p:sp>
      <p:sp>
        <p:nvSpPr>
          <p:cNvPr id="3" name="Dikdörtgen 2"/>
          <p:cNvSpPr/>
          <p:nvPr/>
        </p:nvSpPr>
        <p:spPr>
          <a:xfrm>
            <a:off x="773084" y="1320731"/>
            <a:ext cx="10881360" cy="4442242"/>
          </a:xfrm>
          <a:prstGeom prst="rect">
            <a:avLst/>
          </a:prstGeom>
        </p:spPr>
        <p:txBody>
          <a:bodyPr wrap="square">
            <a:spAutoFit/>
          </a:bodyPr>
          <a:lstStyle/>
          <a:p>
            <a:pPr marL="228600" lvl="0" indent="-228600">
              <a:lnSpc>
                <a:spcPct val="90000"/>
              </a:lnSpc>
              <a:spcBef>
                <a:spcPts val="1000"/>
              </a:spcBef>
              <a:buFont typeface="Arial" panose="020B0604020202020204" pitchFamily="34" charset="0"/>
              <a:buChar char="•"/>
            </a:pPr>
            <a:r>
              <a:rPr lang="tr-TR" sz="2400" dirty="0">
                <a:solidFill>
                  <a:prstClr val="black"/>
                </a:solidFill>
                <a:latin typeface="Times New Roman" panose="02020603050405020304" pitchFamily="18" charset="0"/>
                <a:cs typeface="Times New Roman" panose="02020603050405020304" pitchFamily="18" charset="0"/>
              </a:rPr>
              <a:t>Teklif Mektupları</a:t>
            </a:r>
          </a:p>
          <a:p>
            <a:pPr marL="228600" lvl="0" indent="-228600">
              <a:lnSpc>
                <a:spcPct val="90000"/>
              </a:lnSpc>
              <a:spcBef>
                <a:spcPts val="1000"/>
              </a:spcBef>
              <a:buFont typeface="Arial" panose="020B0604020202020204" pitchFamily="34" charset="0"/>
              <a:buChar char="•"/>
            </a:pPr>
            <a:r>
              <a:rPr lang="tr-TR" sz="2400" dirty="0">
                <a:solidFill>
                  <a:prstClr val="black"/>
                </a:solidFill>
                <a:latin typeface="Times New Roman" panose="02020603050405020304" pitchFamily="18" charset="0"/>
                <a:cs typeface="Times New Roman" panose="02020603050405020304" pitchFamily="18" charset="0"/>
              </a:rPr>
              <a:t>Piyasa Fiyat Araştırma Tutanağı</a:t>
            </a:r>
          </a:p>
          <a:p>
            <a:pPr marL="228600" lvl="0" indent="-228600">
              <a:lnSpc>
                <a:spcPct val="90000"/>
              </a:lnSpc>
              <a:spcBef>
                <a:spcPts val="1000"/>
              </a:spcBef>
              <a:buFont typeface="Arial" panose="020B0604020202020204" pitchFamily="34" charset="0"/>
              <a:buChar char="•"/>
            </a:pPr>
            <a:r>
              <a:rPr lang="tr-TR" sz="2400" dirty="0">
                <a:solidFill>
                  <a:prstClr val="black"/>
                </a:solidFill>
                <a:latin typeface="Times New Roman" panose="02020603050405020304" pitchFamily="18" charset="0"/>
                <a:cs typeface="Times New Roman" panose="02020603050405020304" pitchFamily="18" charset="0"/>
              </a:rPr>
              <a:t>Onay </a:t>
            </a:r>
            <a:r>
              <a:rPr lang="tr-TR" sz="2400" dirty="0" smtClean="0">
                <a:solidFill>
                  <a:prstClr val="black"/>
                </a:solidFill>
                <a:latin typeface="Times New Roman" panose="02020603050405020304" pitchFamily="18" charset="0"/>
                <a:cs typeface="Times New Roman" panose="02020603050405020304" pitchFamily="18" charset="0"/>
              </a:rPr>
              <a:t>Belgesi</a:t>
            </a:r>
          </a:p>
          <a:p>
            <a:pPr marL="228600" lvl="0" indent="-228600">
              <a:lnSpc>
                <a:spcPct val="90000"/>
              </a:lnSpc>
              <a:spcBef>
                <a:spcPts val="1000"/>
              </a:spcBef>
              <a:buFont typeface="Arial" panose="020B0604020202020204" pitchFamily="34" charset="0"/>
              <a:buChar char="•"/>
            </a:pPr>
            <a:r>
              <a:rPr lang="tr-TR" sz="2400" dirty="0" smtClean="0">
                <a:solidFill>
                  <a:prstClr val="black"/>
                </a:solidFill>
                <a:latin typeface="Times New Roman" panose="02020603050405020304" pitchFamily="18" charset="0"/>
                <a:cs typeface="Times New Roman" panose="02020603050405020304" pitchFamily="18" charset="0"/>
              </a:rPr>
              <a:t>İdari Şartname</a:t>
            </a:r>
          </a:p>
          <a:p>
            <a:pPr marL="228600" lvl="0" indent="-228600">
              <a:lnSpc>
                <a:spcPct val="90000"/>
              </a:lnSpc>
              <a:spcBef>
                <a:spcPts val="1000"/>
              </a:spcBef>
              <a:buFont typeface="Arial" panose="020B0604020202020204" pitchFamily="34" charset="0"/>
              <a:buChar char="•"/>
            </a:pPr>
            <a:r>
              <a:rPr lang="tr-TR" sz="2400" dirty="0" smtClean="0">
                <a:solidFill>
                  <a:prstClr val="black"/>
                </a:solidFill>
                <a:latin typeface="Times New Roman" panose="02020603050405020304" pitchFamily="18" charset="0"/>
                <a:cs typeface="Times New Roman" panose="02020603050405020304" pitchFamily="18" charset="0"/>
              </a:rPr>
              <a:t>Teknik Şartname</a:t>
            </a:r>
          </a:p>
          <a:p>
            <a:pPr marL="228600" lvl="0" indent="-228600">
              <a:lnSpc>
                <a:spcPct val="90000"/>
              </a:lnSpc>
              <a:spcBef>
                <a:spcPts val="1000"/>
              </a:spcBef>
              <a:buFont typeface="Arial" panose="020B0604020202020204" pitchFamily="34" charset="0"/>
              <a:buChar char="•"/>
            </a:pPr>
            <a:r>
              <a:rPr lang="tr-TR" sz="2400" dirty="0" smtClean="0">
                <a:solidFill>
                  <a:prstClr val="black"/>
                </a:solidFill>
                <a:latin typeface="Times New Roman" panose="02020603050405020304" pitchFamily="18" charset="0"/>
                <a:cs typeface="Times New Roman" panose="02020603050405020304" pitchFamily="18" charset="0"/>
              </a:rPr>
              <a:t>Sözleşme yapılacaksa sözleşme tasarısı</a:t>
            </a:r>
          </a:p>
          <a:p>
            <a:pPr marL="228600" lvl="0" indent="-228600">
              <a:lnSpc>
                <a:spcPct val="90000"/>
              </a:lnSpc>
              <a:spcBef>
                <a:spcPts val="1000"/>
              </a:spcBef>
              <a:buFont typeface="Arial" panose="020B0604020202020204" pitchFamily="34" charset="0"/>
              <a:buChar char="•"/>
            </a:pPr>
            <a:r>
              <a:rPr lang="tr-TR" sz="2400" dirty="0" smtClean="0">
                <a:solidFill>
                  <a:prstClr val="black"/>
                </a:solidFill>
                <a:latin typeface="Times New Roman" panose="02020603050405020304" pitchFamily="18" charset="0"/>
                <a:cs typeface="Times New Roman" panose="02020603050405020304" pitchFamily="18" charset="0"/>
              </a:rPr>
              <a:t>Yapım işlerinde ( Yaklaşık Maliyet cetveli, Mahal Listesi, Metrajlar ve diğer hesaplama tabloları ile projeler)</a:t>
            </a:r>
            <a:endParaRPr lang="tr-TR" sz="2400" dirty="0">
              <a:solidFill>
                <a:prstClr val="black"/>
              </a:solidFill>
              <a:latin typeface="Times New Roman" panose="02020603050405020304" pitchFamily="18" charset="0"/>
              <a:cs typeface="Times New Roman" panose="02020603050405020304" pitchFamily="18" charset="0"/>
            </a:endParaRPr>
          </a:p>
          <a:p>
            <a:pPr marL="228600" lvl="0" indent="-228600">
              <a:lnSpc>
                <a:spcPct val="90000"/>
              </a:lnSpc>
              <a:spcBef>
                <a:spcPts val="1000"/>
              </a:spcBef>
              <a:buFont typeface="Arial" panose="020B0604020202020204" pitchFamily="34" charset="0"/>
              <a:buChar char="•"/>
            </a:pPr>
            <a:r>
              <a:rPr lang="tr-TR" sz="2400" dirty="0" smtClean="0">
                <a:solidFill>
                  <a:prstClr val="black"/>
                </a:solidFill>
                <a:latin typeface="Times New Roman" panose="02020603050405020304" pitchFamily="18" charset="0"/>
                <a:cs typeface="Times New Roman" panose="02020603050405020304" pitchFamily="18" charset="0"/>
              </a:rPr>
              <a:t>EKAP’ tan </a:t>
            </a:r>
            <a:r>
              <a:rPr lang="tr-TR" sz="2400" dirty="0">
                <a:solidFill>
                  <a:prstClr val="black"/>
                </a:solidFill>
                <a:latin typeface="Times New Roman" panose="02020603050405020304" pitchFamily="18" charset="0"/>
                <a:cs typeface="Times New Roman" panose="02020603050405020304" pitchFamily="18" charset="0"/>
              </a:rPr>
              <a:t>Alınan Yasaklı Sorgulama Belgesi</a:t>
            </a:r>
          </a:p>
          <a:p>
            <a:pPr marL="228600" lvl="0" indent="-228600">
              <a:lnSpc>
                <a:spcPct val="90000"/>
              </a:lnSpc>
              <a:spcBef>
                <a:spcPts val="1000"/>
              </a:spcBef>
              <a:buFont typeface="Arial" panose="020B0604020202020204" pitchFamily="34" charset="0"/>
              <a:buChar char="•"/>
            </a:pPr>
            <a:r>
              <a:rPr lang="tr-TR" sz="2400" dirty="0">
                <a:solidFill>
                  <a:prstClr val="black"/>
                </a:solidFill>
                <a:latin typeface="Times New Roman" panose="02020603050405020304" pitchFamily="18" charset="0"/>
                <a:cs typeface="Times New Roman" panose="02020603050405020304" pitchFamily="18" charset="0"/>
              </a:rPr>
              <a:t>Ön Mali Kontrol Görüş Formu</a:t>
            </a:r>
          </a:p>
        </p:txBody>
      </p:sp>
    </p:spTree>
    <p:extLst>
      <p:ext uri="{BB962C8B-B14F-4D97-AF65-F5344CB8AC3E}">
        <p14:creationId xmlns:p14="http://schemas.microsoft.com/office/powerpoint/2010/main" val="10401907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çerik Yer Tutucusu 9"/>
          <p:cNvSpPr txBox="1">
            <a:spLocks/>
          </p:cNvSpPr>
          <p:nvPr/>
        </p:nvSpPr>
        <p:spPr>
          <a:xfrm>
            <a:off x="668047" y="1326158"/>
            <a:ext cx="10662199" cy="31793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tr-TR" sz="2400" dirty="0">
              <a:latin typeface="Times New Roman" panose="02020603050405020304" pitchFamily="18" charset="0"/>
              <a:cs typeface="Times New Roman" panose="02020603050405020304" pitchFamily="18" charset="0"/>
            </a:endParaRPr>
          </a:p>
        </p:txBody>
      </p:sp>
      <p:sp>
        <p:nvSpPr>
          <p:cNvPr id="7" name="Title 6">
            <a:extLst>
              <a:ext uri="{FF2B5EF4-FFF2-40B4-BE49-F238E27FC236}">
                <a16:creationId xmlns:a16="http://schemas.microsoft.com/office/drawing/2014/main" id="{79052FE8-75A0-D745-9894-2A15D2479C21}"/>
              </a:ext>
            </a:extLst>
          </p:cNvPr>
          <p:cNvSpPr>
            <a:spLocks noGrp="1"/>
          </p:cNvSpPr>
          <p:nvPr>
            <p:ph type="title"/>
          </p:nvPr>
        </p:nvSpPr>
        <p:spPr>
          <a:xfrm>
            <a:off x="481209" y="178253"/>
            <a:ext cx="10084496" cy="665141"/>
          </a:xfrm>
        </p:spPr>
        <p:txBody>
          <a:bodyPr/>
          <a:lstStyle/>
          <a:p>
            <a:r>
              <a:rPr lang="tr-TR" dirty="0">
                <a:latin typeface="Times New Roman" panose="02020603050405020304" pitchFamily="18" charset="0"/>
                <a:cs typeface="Times New Roman" panose="02020603050405020304" pitchFamily="18" charset="0"/>
              </a:rPr>
              <a:t>Parasal Limitler ve Eşik Değerler</a:t>
            </a:r>
            <a:br>
              <a:rPr lang="tr-TR" dirty="0">
                <a:latin typeface="Times New Roman" panose="02020603050405020304" pitchFamily="18" charset="0"/>
                <a:cs typeface="Times New Roman" panose="02020603050405020304" pitchFamily="18" charset="0"/>
              </a:rPr>
            </a:br>
            <a:r>
              <a:rPr lang="tr-TR" sz="1600" dirty="0">
                <a:latin typeface="Times New Roman" panose="02020603050405020304" pitchFamily="18" charset="0"/>
                <a:cs typeface="Times New Roman" panose="02020603050405020304" pitchFamily="18" charset="0"/>
              </a:rPr>
              <a:t>01.02.2020 – </a:t>
            </a:r>
            <a:r>
              <a:rPr lang="tr-TR" sz="1600" dirty="0" smtClean="0">
                <a:latin typeface="Times New Roman" panose="02020603050405020304" pitchFamily="18" charset="0"/>
                <a:cs typeface="Times New Roman" panose="02020603050405020304" pitchFamily="18" charset="0"/>
              </a:rPr>
              <a:t>31.01.2021</a:t>
            </a:r>
            <a:endParaRPr lang="en-TR" dirty="0"/>
          </a:p>
        </p:txBody>
      </p:sp>
      <p:sp>
        <p:nvSpPr>
          <p:cNvPr id="10" name="İçerik Yer Tutucusu 9">
            <a:extLst>
              <a:ext uri="{FF2B5EF4-FFF2-40B4-BE49-F238E27FC236}">
                <a16:creationId xmlns:a16="http://schemas.microsoft.com/office/drawing/2014/main" id="{A42C3AB9-55FF-EB44-B4FC-24A69B1286EC}"/>
              </a:ext>
            </a:extLst>
          </p:cNvPr>
          <p:cNvSpPr txBox="1">
            <a:spLocks/>
          </p:cNvSpPr>
          <p:nvPr/>
        </p:nvSpPr>
        <p:spPr>
          <a:xfrm>
            <a:off x="1116936" y="2084556"/>
            <a:ext cx="1679274" cy="98332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ts val="0"/>
              </a:spcBef>
              <a:spcAft>
                <a:spcPts val="1200"/>
              </a:spcAft>
              <a:buNone/>
            </a:pPr>
            <a:endParaRPr lang="tr-TR" sz="6000" b="1" spc="-300" dirty="0">
              <a:solidFill>
                <a:prstClr val="black">
                  <a:lumMod val="85000"/>
                  <a:lumOff val="15000"/>
                </a:prstClr>
              </a:solidFill>
              <a:latin typeface="Calibri" panose="020F0502020204030204" pitchFamily="34" charset="0"/>
              <a:ea typeface="Open Sans" panose="020B0606030504020204" pitchFamily="34" charset="0"/>
              <a:cs typeface="Calibri" panose="020F0502020204030204" pitchFamily="34" charset="0"/>
            </a:endParaRPr>
          </a:p>
        </p:txBody>
      </p:sp>
      <p:sp>
        <p:nvSpPr>
          <p:cNvPr id="3" name="Dikdörtgen 2"/>
          <p:cNvSpPr/>
          <p:nvPr/>
        </p:nvSpPr>
        <p:spPr>
          <a:xfrm>
            <a:off x="980903" y="2084556"/>
            <a:ext cx="10881360" cy="3060325"/>
          </a:xfrm>
          <a:prstGeom prst="rect">
            <a:avLst/>
          </a:prstGeom>
        </p:spPr>
        <p:txBody>
          <a:bodyPr wrap="square">
            <a:spAutoFit/>
          </a:bodyPr>
          <a:lstStyle/>
          <a:p>
            <a:pPr marL="228600" lvl="0" indent="-228600">
              <a:lnSpc>
                <a:spcPct val="90000"/>
              </a:lnSpc>
              <a:spcBef>
                <a:spcPts val="1000"/>
              </a:spcBef>
              <a:buFont typeface="Arial" panose="020B0604020202020204" pitchFamily="34" charset="0"/>
              <a:buChar char="•"/>
            </a:pPr>
            <a:r>
              <a:rPr lang="tr-TR" sz="2400" b="1" dirty="0">
                <a:solidFill>
                  <a:prstClr val="black"/>
                </a:solidFill>
                <a:latin typeface="Times New Roman" panose="02020603050405020304" pitchFamily="18" charset="0"/>
                <a:cs typeface="Times New Roman" panose="02020603050405020304" pitchFamily="18" charset="0"/>
              </a:rPr>
              <a:t>4734 Sayılı Kanunun 22(d) </a:t>
            </a:r>
            <a:r>
              <a:rPr lang="tr-TR" sz="2400" dirty="0">
                <a:solidFill>
                  <a:prstClr val="black"/>
                </a:solidFill>
                <a:latin typeface="Times New Roman" panose="02020603050405020304" pitchFamily="18" charset="0"/>
                <a:cs typeface="Times New Roman" panose="02020603050405020304" pitchFamily="18" charset="0"/>
              </a:rPr>
              <a:t>“Doğrudan Temin”</a:t>
            </a:r>
            <a:r>
              <a:rPr lang="tr-TR" sz="2400" b="1" dirty="0">
                <a:solidFill>
                  <a:prstClr val="black"/>
                </a:solidFill>
                <a:latin typeface="Times New Roman" panose="02020603050405020304" pitchFamily="18" charset="0"/>
                <a:cs typeface="Times New Roman" panose="02020603050405020304" pitchFamily="18" charset="0"/>
              </a:rPr>
              <a:t> Maddesi kapsamına giren alımlarda;</a:t>
            </a:r>
          </a:p>
          <a:p>
            <a:pPr lvl="0">
              <a:lnSpc>
                <a:spcPct val="90000"/>
              </a:lnSpc>
              <a:spcBef>
                <a:spcPts val="1000"/>
              </a:spcBef>
            </a:pPr>
            <a:r>
              <a:rPr lang="tr-TR" sz="2400" dirty="0">
                <a:solidFill>
                  <a:prstClr val="black"/>
                </a:solidFill>
                <a:latin typeface="Times New Roman" panose="02020603050405020304" pitchFamily="18" charset="0"/>
                <a:cs typeface="Times New Roman" panose="02020603050405020304" pitchFamily="18" charset="0"/>
              </a:rPr>
              <a:t>Büyükşehir Belediye Sınırı dahilinde Bulunan İdareler </a:t>
            </a:r>
          </a:p>
          <a:p>
            <a:pPr lvl="0">
              <a:lnSpc>
                <a:spcPct val="90000"/>
              </a:lnSpc>
              <a:spcBef>
                <a:spcPts val="1000"/>
              </a:spcBef>
            </a:pPr>
            <a:r>
              <a:rPr lang="tr-TR" sz="2400" dirty="0">
                <a:solidFill>
                  <a:prstClr val="black"/>
                </a:solidFill>
                <a:latin typeface="Times New Roman" panose="02020603050405020304" pitchFamily="18" charset="0"/>
                <a:cs typeface="Times New Roman" panose="02020603050405020304" pitchFamily="18" charset="0"/>
              </a:rPr>
              <a:t>B.Ş.B. Sınırında olan İdare : 97.008 TL Diğer İdareler : 32.316 TL</a:t>
            </a:r>
          </a:p>
          <a:p>
            <a:pPr marL="228600" lvl="0" indent="-228600">
              <a:lnSpc>
                <a:spcPct val="90000"/>
              </a:lnSpc>
              <a:spcBef>
                <a:spcPts val="1000"/>
              </a:spcBef>
              <a:buFont typeface="Arial" panose="020B0604020202020204" pitchFamily="34" charset="0"/>
              <a:buChar char="•"/>
            </a:pPr>
            <a:r>
              <a:rPr lang="tr-TR" sz="2400" b="1" dirty="0">
                <a:solidFill>
                  <a:prstClr val="black"/>
                </a:solidFill>
                <a:latin typeface="Times New Roman" panose="02020603050405020304" pitchFamily="18" charset="0"/>
                <a:cs typeface="Times New Roman" panose="02020603050405020304" pitchFamily="18" charset="0"/>
              </a:rPr>
              <a:t>4734 Sayılı Kanunun 21(f) Maddesi kapsamına giren alımlarda;	</a:t>
            </a:r>
          </a:p>
          <a:p>
            <a:pPr lvl="0">
              <a:lnSpc>
                <a:spcPct val="90000"/>
              </a:lnSpc>
              <a:spcBef>
                <a:spcPts val="1000"/>
              </a:spcBef>
            </a:pPr>
            <a:r>
              <a:rPr lang="es-ES" sz="2400" dirty="0">
                <a:solidFill>
                  <a:prstClr val="black"/>
                </a:solidFill>
                <a:latin typeface="Times New Roman" panose="02020603050405020304" pitchFamily="18" charset="0"/>
                <a:cs typeface="Times New Roman" panose="02020603050405020304" pitchFamily="18" charset="0"/>
              </a:rPr>
              <a:t>Mamul Mal, Malzeme ve Hizmet Alımları</a:t>
            </a:r>
            <a:endParaRPr lang="tr-TR" sz="2400" dirty="0">
              <a:solidFill>
                <a:prstClr val="black"/>
              </a:solidFill>
              <a:latin typeface="Times New Roman" panose="02020603050405020304" pitchFamily="18" charset="0"/>
              <a:cs typeface="Times New Roman" panose="02020603050405020304" pitchFamily="18" charset="0"/>
            </a:endParaRPr>
          </a:p>
          <a:p>
            <a:pPr lvl="0">
              <a:lnSpc>
                <a:spcPct val="90000"/>
              </a:lnSpc>
              <a:spcBef>
                <a:spcPts val="1000"/>
              </a:spcBef>
            </a:pPr>
            <a:r>
              <a:rPr lang="tr-TR" sz="2400" dirty="0">
                <a:solidFill>
                  <a:prstClr val="black"/>
                </a:solidFill>
                <a:latin typeface="Times New Roman" panose="02020603050405020304" pitchFamily="18" charset="0"/>
                <a:cs typeface="Times New Roman" panose="02020603050405020304" pitchFamily="18" charset="0"/>
              </a:rPr>
              <a:t>323.398 TL</a:t>
            </a:r>
            <a:endParaRPr lang="tr-TR" sz="24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43089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çerik Yer Tutucusu 9"/>
          <p:cNvSpPr txBox="1">
            <a:spLocks/>
          </p:cNvSpPr>
          <p:nvPr/>
        </p:nvSpPr>
        <p:spPr>
          <a:xfrm>
            <a:off x="668047" y="1326158"/>
            <a:ext cx="10662199" cy="31793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tr-TR" sz="2400" dirty="0">
              <a:latin typeface="Times New Roman" panose="02020603050405020304" pitchFamily="18" charset="0"/>
              <a:cs typeface="Times New Roman" panose="02020603050405020304" pitchFamily="18" charset="0"/>
            </a:endParaRPr>
          </a:p>
        </p:txBody>
      </p:sp>
      <p:sp>
        <p:nvSpPr>
          <p:cNvPr id="7" name="Title 6">
            <a:extLst>
              <a:ext uri="{FF2B5EF4-FFF2-40B4-BE49-F238E27FC236}">
                <a16:creationId xmlns:a16="http://schemas.microsoft.com/office/drawing/2014/main" id="{79052FE8-75A0-D745-9894-2A15D2479C21}"/>
              </a:ext>
            </a:extLst>
          </p:cNvPr>
          <p:cNvSpPr>
            <a:spLocks noGrp="1"/>
          </p:cNvSpPr>
          <p:nvPr>
            <p:ph type="title"/>
          </p:nvPr>
        </p:nvSpPr>
        <p:spPr>
          <a:xfrm>
            <a:off x="481209" y="178253"/>
            <a:ext cx="10084496" cy="665141"/>
          </a:xfrm>
        </p:spPr>
        <p:txBody>
          <a:bodyPr/>
          <a:lstStyle/>
          <a:p>
            <a:r>
              <a:rPr lang="tr-TR" dirty="0" smtClean="0">
                <a:latin typeface="Times New Roman" panose="02020603050405020304" pitchFamily="18" charset="0"/>
                <a:cs typeface="Times New Roman" panose="02020603050405020304" pitchFamily="18" charset="0"/>
              </a:rPr>
              <a:t>E Cetveli Parasal Limitler</a:t>
            </a:r>
            <a:endParaRPr lang="en-TR" dirty="0"/>
          </a:p>
        </p:txBody>
      </p:sp>
      <p:sp>
        <p:nvSpPr>
          <p:cNvPr id="10" name="İçerik Yer Tutucusu 9">
            <a:extLst>
              <a:ext uri="{FF2B5EF4-FFF2-40B4-BE49-F238E27FC236}">
                <a16:creationId xmlns:a16="http://schemas.microsoft.com/office/drawing/2014/main" id="{A42C3AB9-55FF-EB44-B4FC-24A69B1286EC}"/>
              </a:ext>
            </a:extLst>
          </p:cNvPr>
          <p:cNvSpPr txBox="1">
            <a:spLocks/>
          </p:cNvSpPr>
          <p:nvPr/>
        </p:nvSpPr>
        <p:spPr>
          <a:xfrm>
            <a:off x="1116936" y="2084556"/>
            <a:ext cx="1679274" cy="98332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ts val="0"/>
              </a:spcBef>
              <a:spcAft>
                <a:spcPts val="1200"/>
              </a:spcAft>
              <a:buNone/>
            </a:pPr>
            <a:endParaRPr lang="tr-TR" sz="6000" b="1" spc="-300" dirty="0">
              <a:solidFill>
                <a:prstClr val="black">
                  <a:lumMod val="85000"/>
                  <a:lumOff val="15000"/>
                </a:prstClr>
              </a:solidFill>
              <a:latin typeface="Calibri" panose="020F0502020204030204" pitchFamily="34" charset="0"/>
              <a:ea typeface="Open Sans" panose="020B0606030504020204" pitchFamily="34" charset="0"/>
              <a:cs typeface="Calibri" panose="020F0502020204030204" pitchFamily="34" charset="0"/>
            </a:endParaRPr>
          </a:p>
        </p:txBody>
      </p:sp>
      <p:sp>
        <p:nvSpPr>
          <p:cNvPr id="3" name="Dikdörtgen 2"/>
          <p:cNvSpPr/>
          <p:nvPr/>
        </p:nvSpPr>
        <p:spPr>
          <a:xfrm>
            <a:off x="773084" y="1686491"/>
            <a:ext cx="10881360" cy="4185761"/>
          </a:xfrm>
          <a:prstGeom prst="rect">
            <a:avLst/>
          </a:prstGeom>
        </p:spPr>
        <p:txBody>
          <a:bodyPr wrap="square">
            <a:spAutoFit/>
          </a:bodyPr>
          <a:lstStyle/>
          <a:p>
            <a:pPr algn="just">
              <a:lnSpc>
                <a:spcPct val="90000"/>
              </a:lnSpc>
              <a:spcBef>
                <a:spcPts val="1000"/>
              </a:spcBef>
            </a:pPr>
            <a:r>
              <a:rPr lang="tr-TR" sz="2400" dirty="0">
                <a:solidFill>
                  <a:prstClr val="black"/>
                </a:solidFill>
                <a:latin typeface="Times New Roman" panose="02020603050405020304" pitchFamily="18" charset="0"/>
                <a:cs typeface="Times New Roman" panose="02020603050405020304" pitchFamily="18" charset="0"/>
              </a:rPr>
              <a:t>2021 yılı Bütçe Kanunu </a:t>
            </a:r>
            <a:r>
              <a:rPr lang="tr-TR" sz="2400" dirty="0" smtClean="0">
                <a:solidFill>
                  <a:prstClr val="black"/>
                </a:solidFill>
                <a:latin typeface="Times New Roman" panose="02020603050405020304" pitchFamily="18" charset="0"/>
                <a:cs typeface="Times New Roman" panose="02020603050405020304" pitchFamily="18" charset="0"/>
              </a:rPr>
              <a:t>E Cetveli 31. </a:t>
            </a:r>
            <a:r>
              <a:rPr lang="tr-TR" sz="2400" dirty="0">
                <a:solidFill>
                  <a:prstClr val="black"/>
                </a:solidFill>
                <a:latin typeface="Times New Roman" panose="02020603050405020304" pitchFamily="18" charset="0"/>
                <a:cs typeface="Times New Roman" panose="02020603050405020304" pitchFamily="18" charset="0"/>
              </a:rPr>
              <a:t>Maddeye göre;</a:t>
            </a:r>
          </a:p>
          <a:p>
            <a:pPr lvl="0" algn="just">
              <a:lnSpc>
                <a:spcPct val="90000"/>
              </a:lnSpc>
              <a:spcBef>
                <a:spcPts val="1000"/>
              </a:spcBef>
            </a:pPr>
            <a:r>
              <a:rPr lang="tr-TR" sz="2400" dirty="0" smtClean="0">
                <a:latin typeface="Times New Roman" panose="02020603050405020304" pitchFamily="18" charset="0"/>
                <a:cs typeface="Times New Roman" panose="02020603050405020304" pitchFamily="18" charset="0"/>
              </a:rPr>
              <a:t>Aşağıda yer alan </a:t>
            </a:r>
            <a:r>
              <a:rPr lang="tr-TR" sz="2400" dirty="0" err="1" smtClean="0">
                <a:latin typeface="Times New Roman" panose="02020603050405020304" pitchFamily="18" charset="0"/>
                <a:cs typeface="Times New Roman" panose="02020603050405020304" pitchFamily="18" charset="0"/>
              </a:rPr>
              <a:t>herbir</a:t>
            </a:r>
            <a:r>
              <a:rPr lang="tr-TR" sz="2400" dirty="0" smtClean="0">
                <a:latin typeface="Times New Roman" panose="02020603050405020304" pitchFamily="18" charset="0"/>
                <a:cs typeface="Times New Roman" panose="02020603050405020304" pitchFamily="18" charset="0"/>
              </a:rPr>
              <a:t> alım için ihtiyacın nereden ve hangi usulle temin edileceğine bakılmaksızın </a:t>
            </a:r>
            <a:r>
              <a:rPr lang="tr-TR" sz="2400" dirty="0" smtClean="0">
                <a:solidFill>
                  <a:srgbClr val="FF0000"/>
                </a:solidFill>
                <a:latin typeface="Times New Roman" panose="02020603050405020304" pitchFamily="18" charset="0"/>
                <a:cs typeface="Times New Roman" panose="02020603050405020304" pitchFamily="18" charset="0"/>
              </a:rPr>
              <a:t>vergiler dahil </a:t>
            </a:r>
            <a:r>
              <a:rPr lang="tr-TR" sz="2400" dirty="0" smtClean="0">
                <a:latin typeface="Times New Roman" panose="02020603050405020304" pitchFamily="18" charset="0"/>
                <a:cs typeface="Times New Roman" panose="02020603050405020304" pitchFamily="18" charset="0"/>
              </a:rPr>
              <a:t>olmak üzere</a:t>
            </a:r>
          </a:p>
          <a:p>
            <a:pPr marL="228600" lvl="0" indent="-228600" algn="just">
              <a:lnSpc>
                <a:spcPct val="90000"/>
              </a:lnSpc>
              <a:spcBef>
                <a:spcPts val="1000"/>
              </a:spcBef>
              <a:buFont typeface="Arial" panose="020B0604020202020204" pitchFamily="34" charset="0"/>
              <a:buChar char="•"/>
            </a:pPr>
            <a:r>
              <a:rPr lang="tr-TR" sz="2400" dirty="0" smtClean="0">
                <a:latin typeface="Times New Roman" panose="02020603050405020304" pitchFamily="18" charset="0"/>
                <a:cs typeface="Times New Roman" panose="02020603050405020304" pitchFamily="18" charset="0"/>
              </a:rPr>
              <a:t>a</a:t>
            </a:r>
            <a:r>
              <a:rPr lang="tr-TR" sz="2400" dirty="0">
                <a:latin typeface="Times New Roman" panose="02020603050405020304" pitchFamily="18" charset="0"/>
                <a:cs typeface="Times New Roman" panose="02020603050405020304" pitchFamily="18" charset="0"/>
              </a:rPr>
              <a:t>) Menkul mal alımlarında 25.000 Türk Lirasını, </a:t>
            </a:r>
            <a:endParaRPr lang="tr-TR" sz="2400" dirty="0" smtClean="0">
              <a:latin typeface="Times New Roman" panose="02020603050405020304" pitchFamily="18" charset="0"/>
              <a:cs typeface="Times New Roman" panose="02020603050405020304" pitchFamily="18" charset="0"/>
            </a:endParaRPr>
          </a:p>
          <a:p>
            <a:pPr marL="228600" lvl="0" indent="-228600" algn="just">
              <a:lnSpc>
                <a:spcPct val="90000"/>
              </a:lnSpc>
              <a:spcBef>
                <a:spcPts val="1000"/>
              </a:spcBef>
              <a:buFont typeface="Arial" panose="020B0604020202020204" pitchFamily="34" charset="0"/>
              <a:buChar char="•"/>
            </a:pPr>
            <a:r>
              <a:rPr lang="tr-TR" sz="2400" dirty="0" smtClean="0">
                <a:latin typeface="Times New Roman" panose="02020603050405020304" pitchFamily="18" charset="0"/>
                <a:cs typeface="Times New Roman" panose="02020603050405020304" pitchFamily="18" charset="0"/>
              </a:rPr>
              <a:t>b</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Gayrimaddi</a:t>
            </a:r>
            <a:r>
              <a:rPr lang="tr-TR" sz="2400" dirty="0">
                <a:latin typeface="Times New Roman" panose="02020603050405020304" pitchFamily="18" charset="0"/>
                <a:cs typeface="Times New Roman" panose="02020603050405020304" pitchFamily="18" charset="0"/>
              </a:rPr>
              <a:t> hak alımlarında 20.000 Türk Lirasını, </a:t>
            </a:r>
            <a:endParaRPr lang="tr-TR" sz="2400" dirty="0" smtClean="0">
              <a:latin typeface="Times New Roman" panose="02020603050405020304" pitchFamily="18" charset="0"/>
              <a:cs typeface="Times New Roman" panose="02020603050405020304" pitchFamily="18" charset="0"/>
            </a:endParaRPr>
          </a:p>
          <a:p>
            <a:pPr marL="228600" lvl="0" indent="-228600" algn="just">
              <a:lnSpc>
                <a:spcPct val="90000"/>
              </a:lnSpc>
              <a:spcBef>
                <a:spcPts val="1000"/>
              </a:spcBef>
              <a:buFont typeface="Arial" panose="020B0604020202020204" pitchFamily="34" charset="0"/>
              <a:buChar char="•"/>
            </a:pPr>
            <a:r>
              <a:rPr lang="tr-TR" sz="2400" dirty="0" smtClean="0">
                <a:latin typeface="Times New Roman" panose="02020603050405020304" pitchFamily="18" charset="0"/>
                <a:cs typeface="Times New Roman" panose="02020603050405020304" pitchFamily="18" charset="0"/>
              </a:rPr>
              <a:t>c</a:t>
            </a:r>
            <a:r>
              <a:rPr lang="tr-TR" sz="2400" dirty="0">
                <a:latin typeface="Times New Roman" panose="02020603050405020304" pitchFamily="18" charset="0"/>
                <a:cs typeface="Times New Roman" panose="02020603050405020304" pitchFamily="18" charset="0"/>
              </a:rPr>
              <a:t>) Menkul malların bakım ve onarımlarında 25.000 Türk Lirasını, </a:t>
            </a:r>
            <a:endParaRPr lang="tr-TR" sz="2400" dirty="0" smtClean="0">
              <a:latin typeface="Times New Roman" panose="02020603050405020304" pitchFamily="18" charset="0"/>
              <a:cs typeface="Times New Roman" panose="02020603050405020304" pitchFamily="18" charset="0"/>
            </a:endParaRPr>
          </a:p>
          <a:p>
            <a:pPr marL="228600" lvl="0" indent="-228600" algn="just">
              <a:lnSpc>
                <a:spcPct val="90000"/>
              </a:lnSpc>
              <a:spcBef>
                <a:spcPts val="1000"/>
              </a:spcBef>
              <a:buFont typeface="Arial" panose="020B0604020202020204" pitchFamily="34" charset="0"/>
              <a:buChar char="•"/>
            </a:pPr>
            <a:r>
              <a:rPr lang="tr-TR" sz="2400" dirty="0" smtClean="0">
                <a:latin typeface="Times New Roman" panose="02020603050405020304" pitchFamily="18" charset="0"/>
                <a:cs typeface="Times New Roman" panose="02020603050405020304" pitchFamily="18" charset="0"/>
              </a:rPr>
              <a:t>d</a:t>
            </a:r>
            <a:r>
              <a:rPr lang="tr-TR" sz="2400" dirty="0">
                <a:latin typeface="Times New Roman" panose="02020603050405020304" pitchFamily="18" charset="0"/>
                <a:cs typeface="Times New Roman" panose="02020603050405020304" pitchFamily="18" charset="0"/>
              </a:rPr>
              <a:t>) Gayrimenkullerin bakım ve onarımlarında 55.000 Türk Lirasını, </a:t>
            </a:r>
            <a:endParaRPr lang="tr-TR" sz="2400" dirty="0" smtClean="0">
              <a:latin typeface="Times New Roman" panose="02020603050405020304" pitchFamily="18" charset="0"/>
              <a:cs typeface="Times New Roman" panose="02020603050405020304" pitchFamily="18" charset="0"/>
            </a:endParaRPr>
          </a:p>
          <a:p>
            <a:pPr lvl="0" algn="just">
              <a:lnSpc>
                <a:spcPct val="90000"/>
              </a:lnSpc>
              <a:spcBef>
                <a:spcPts val="1000"/>
              </a:spcBef>
            </a:pPr>
            <a:r>
              <a:rPr lang="tr-TR" sz="2400" dirty="0" smtClean="0">
                <a:latin typeface="Times New Roman" panose="02020603050405020304" pitchFamily="18" charset="0"/>
                <a:cs typeface="Times New Roman" panose="02020603050405020304" pitchFamily="18" charset="0"/>
              </a:rPr>
              <a:t>Aşan </a:t>
            </a:r>
            <a:r>
              <a:rPr lang="tr-TR" sz="2400" dirty="0">
                <a:latin typeface="Times New Roman" panose="02020603050405020304" pitchFamily="18" charset="0"/>
                <a:cs typeface="Times New Roman" panose="02020603050405020304" pitchFamily="18" charset="0"/>
              </a:rPr>
              <a:t>tutarlar “(03) Mal ve Hizmet Alım Giderleri” tertiplerinden ödenemez. “(06) Sermaye </a:t>
            </a:r>
            <a:r>
              <a:rPr lang="tr-TR" sz="2400" dirty="0" err="1">
                <a:latin typeface="Times New Roman" panose="02020603050405020304" pitchFamily="18" charset="0"/>
                <a:cs typeface="Times New Roman" panose="02020603050405020304" pitchFamily="18" charset="0"/>
              </a:rPr>
              <a:t>Giderleri”ne</a:t>
            </a:r>
            <a:r>
              <a:rPr lang="tr-TR" sz="2400" dirty="0">
                <a:latin typeface="Times New Roman" panose="02020603050405020304" pitchFamily="18" charset="0"/>
                <a:cs typeface="Times New Roman" panose="02020603050405020304" pitchFamily="18" charset="0"/>
              </a:rPr>
              <a:t> ilişkin olarak yukarıdaki limitlerin uygulanmasında toplam proje ödeneği esas alınır</a:t>
            </a:r>
            <a:r>
              <a:rPr lang="tr-TR" sz="2400" dirty="0" smtClean="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5225512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çerik Yer Tutucusu 9"/>
          <p:cNvSpPr txBox="1">
            <a:spLocks/>
          </p:cNvSpPr>
          <p:nvPr/>
        </p:nvSpPr>
        <p:spPr>
          <a:xfrm>
            <a:off x="668047" y="1326158"/>
            <a:ext cx="10662199" cy="31793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tr-TR" sz="2400" dirty="0">
              <a:latin typeface="Times New Roman" panose="02020603050405020304" pitchFamily="18" charset="0"/>
              <a:cs typeface="Times New Roman" panose="02020603050405020304" pitchFamily="18" charset="0"/>
            </a:endParaRPr>
          </a:p>
        </p:txBody>
      </p:sp>
      <p:sp>
        <p:nvSpPr>
          <p:cNvPr id="7" name="Title 6">
            <a:extLst>
              <a:ext uri="{FF2B5EF4-FFF2-40B4-BE49-F238E27FC236}">
                <a16:creationId xmlns:a16="http://schemas.microsoft.com/office/drawing/2014/main" id="{79052FE8-75A0-D745-9894-2A15D2479C21}"/>
              </a:ext>
            </a:extLst>
          </p:cNvPr>
          <p:cNvSpPr>
            <a:spLocks noGrp="1"/>
          </p:cNvSpPr>
          <p:nvPr>
            <p:ph type="title"/>
          </p:nvPr>
        </p:nvSpPr>
        <p:spPr>
          <a:xfrm>
            <a:off x="481209" y="178253"/>
            <a:ext cx="10084496" cy="665141"/>
          </a:xfrm>
        </p:spPr>
        <p:txBody>
          <a:bodyPr/>
          <a:lstStyle/>
          <a:p>
            <a:r>
              <a:rPr lang="tr-TR" dirty="0" smtClean="0">
                <a:latin typeface="Times New Roman" panose="02020603050405020304" pitchFamily="18" charset="0"/>
                <a:cs typeface="Times New Roman" panose="02020603050405020304" pitchFamily="18" charset="0"/>
              </a:rPr>
              <a:t>Yetki Devri</a:t>
            </a:r>
            <a:endParaRPr lang="en-TR" dirty="0"/>
          </a:p>
        </p:txBody>
      </p:sp>
      <p:sp>
        <p:nvSpPr>
          <p:cNvPr id="10" name="İçerik Yer Tutucusu 9">
            <a:extLst>
              <a:ext uri="{FF2B5EF4-FFF2-40B4-BE49-F238E27FC236}">
                <a16:creationId xmlns:a16="http://schemas.microsoft.com/office/drawing/2014/main" id="{A42C3AB9-55FF-EB44-B4FC-24A69B1286EC}"/>
              </a:ext>
            </a:extLst>
          </p:cNvPr>
          <p:cNvSpPr txBox="1">
            <a:spLocks/>
          </p:cNvSpPr>
          <p:nvPr/>
        </p:nvSpPr>
        <p:spPr>
          <a:xfrm>
            <a:off x="1116936" y="2084556"/>
            <a:ext cx="1679274" cy="98332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ts val="0"/>
              </a:spcBef>
              <a:spcAft>
                <a:spcPts val="1200"/>
              </a:spcAft>
              <a:buNone/>
            </a:pPr>
            <a:endParaRPr lang="tr-TR" sz="6000" b="1" spc="-300" dirty="0">
              <a:solidFill>
                <a:prstClr val="black">
                  <a:lumMod val="85000"/>
                  <a:lumOff val="15000"/>
                </a:prstClr>
              </a:solidFill>
              <a:latin typeface="Calibri" panose="020F0502020204030204" pitchFamily="34" charset="0"/>
              <a:ea typeface="Open Sans" panose="020B0606030504020204" pitchFamily="34" charset="0"/>
              <a:cs typeface="Calibri" panose="020F0502020204030204" pitchFamily="34" charset="0"/>
            </a:endParaRPr>
          </a:p>
        </p:txBody>
      </p:sp>
      <p:graphicFrame>
        <p:nvGraphicFramePr>
          <p:cNvPr id="2" name="Nesne 1"/>
          <p:cNvGraphicFramePr>
            <a:graphicFrameLocks noChangeAspect="1"/>
          </p:cNvGraphicFramePr>
          <p:nvPr>
            <p:extLst>
              <p:ext uri="{D42A27DB-BD31-4B8C-83A1-F6EECF244321}">
                <p14:modId xmlns:p14="http://schemas.microsoft.com/office/powerpoint/2010/main" val="2285371713"/>
              </p:ext>
            </p:extLst>
          </p:nvPr>
        </p:nvGraphicFramePr>
        <p:xfrm>
          <a:off x="3982448" y="1039091"/>
          <a:ext cx="3829050" cy="5386647"/>
        </p:xfrm>
        <a:graphic>
          <a:graphicData uri="http://schemas.openxmlformats.org/presentationml/2006/ole">
            <mc:AlternateContent xmlns:mc="http://schemas.openxmlformats.org/markup-compatibility/2006">
              <mc:Choice xmlns:v="urn:schemas-microsoft-com:vml" Requires="v">
                <p:oleObj spid="_x0000_s2053" name="Acrobat Document" r:id="rId3" imgW="5667359" imgH="8020022" progId="Acrobat.Document.DC">
                  <p:embed/>
                </p:oleObj>
              </mc:Choice>
              <mc:Fallback>
                <p:oleObj name="Acrobat Document" r:id="rId3" imgW="5667359" imgH="8020022" progId="Acrobat.Document.DC">
                  <p:embed/>
                  <p:pic>
                    <p:nvPicPr>
                      <p:cNvPr id="0" name=""/>
                      <p:cNvPicPr/>
                      <p:nvPr/>
                    </p:nvPicPr>
                    <p:blipFill>
                      <a:blip r:embed="rId4"/>
                      <a:stretch>
                        <a:fillRect/>
                      </a:stretch>
                    </p:blipFill>
                    <p:spPr>
                      <a:xfrm>
                        <a:off x="3982448" y="1039091"/>
                        <a:ext cx="3829050" cy="5386647"/>
                      </a:xfrm>
                      <a:prstGeom prst="rect">
                        <a:avLst/>
                      </a:prstGeom>
                    </p:spPr>
                  </p:pic>
                </p:oleObj>
              </mc:Fallback>
            </mc:AlternateContent>
          </a:graphicData>
        </a:graphic>
      </p:graphicFrame>
    </p:spTree>
    <p:extLst>
      <p:ext uri="{BB962C8B-B14F-4D97-AF65-F5344CB8AC3E}">
        <p14:creationId xmlns:p14="http://schemas.microsoft.com/office/powerpoint/2010/main" val="20762605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çerik Yer Tutucusu 9"/>
          <p:cNvSpPr txBox="1">
            <a:spLocks/>
          </p:cNvSpPr>
          <p:nvPr/>
        </p:nvSpPr>
        <p:spPr>
          <a:xfrm>
            <a:off x="668047" y="1326158"/>
            <a:ext cx="10662199" cy="31793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tr-TR" sz="2400" dirty="0">
              <a:latin typeface="Times New Roman" panose="02020603050405020304" pitchFamily="18" charset="0"/>
              <a:cs typeface="Times New Roman" panose="02020603050405020304" pitchFamily="18" charset="0"/>
            </a:endParaRPr>
          </a:p>
        </p:txBody>
      </p:sp>
      <p:sp>
        <p:nvSpPr>
          <p:cNvPr id="7" name="Title 6">
            <a:extLst>
              <a:ext uri="{FF2B5EF4-FFF2-40B4-BE49-F238E27FC236}">
                <a16:creationId xmlns:a16="http://schemas.microsoft.com/office/drawing/2014/main" id="{79052FE8-75A0-D745-9894-2A15D2479C21}"/>
              </a:ext>
            </a:extLst>
          </p:cNvPr>
          <p:cNvSpPr>
            <a:spLocks noGrp="1"/>
          </p:cNvSpPr>
          <p:nvPr>
            <p:ph type="title"/>
          </p:nvPr>
        </p:nvSpPr>
        <p:spPr>
          <a:xfrm>
            <a:off x="481209" y="178253"/>
            <a:ext cx="10084496" cy="665141"/>
          </a:xfrm>
        </p:spPr>
        <p:txBody>
          <a:bodyPr/>
          <a:lstStyle/>
          <a:p>
            <a:r>
              <a:rPr lang="tr-TR" dirty="0" smtClean="0">
                <a:latin typeface="Times New Roman" panose="02020603050405020304" pitchFamily="18" charset="0"/>
                <a:cs typeface="Times New Roman" panose="02020603050405020304" pitchFamily="18" charset="0"/>
              </a:rPr>
              <a:t>Ön Mali Kontrol Görüş Formu</a:t>
            </a:r>
            <a:endParaRPr lang="en-TR" dirty="0"/>
          </a:p>
        </p:txBody>
      </p:sp>
      <p:sp>
        <p:nvSpPr>
          <p:cNvPr id="10" name="İçerik Yer Tutucusu 9">
            <a:extLst>
              <a:ext uri="{FF2B5EF4-FFF2-40B4-BE49-F238E27FC236}">
                <a16:creationId xmlns:a16="http://schemas.microsoft.com/office/drawing/2014/main" id="{A42C3AB9-55FF-EB44-B4FC-24A69B1286EC}"/>
              </a:ext>
            </a:extLst>
          </p:cNvPr>
          <p:cNvSpPr txBox="1">
            <a:spLocks/>
          </p:cNvSpPr>
          <p:nvPr/>
        </p:nvSpPr>
        <p:spPr>
          <a:xfrm>
            <a:off x="1116936" y="2084556"/>
            <a:ext cx="1679274" cy="98332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ts val="0"/>
              </a:spcBef>
              <a:spcAft>
                <a:spcPts val="1200"/>
              </a:spcAft>
              <a:buNone/>
            </a:pPr>
            <a:endParaRPr lang="tr-TR" sz="6000" b="1" spc="-300" dirty="0">
              <a:solidFill>
                <a:prstClr val="black">
                  <a:lumMod val="85000"/>
                  <a:lumOff val="15000"/>
                </a:prstClr>
              </a:solidFill>
              <a:latin typeface="Calibri" panose="020F0502020204030204" pitchFamily="34" charset="0"/>
              <a:ea typeface="Open Sans" panose="020B0606030504020204" pitchFamily="34" charset="0"/>
              <a:cs typeface="Calibri" panose="020F0502020204030204" pitchFamily="34" charset="0"/>
            </a:endParaRPr>
          </a:p>
        </p:txBody>
      </p:sp>
      <p:graphicFrame>
        <p:nvGraphicFramePr>
          <p:cNvPr id="2" name="Nesne 1"/>
          <p:cNvGraphicFramePr>
            <a:graphicFrameLocks noChangeAspect="1"/>
          </p:cNvGraphicFramePr>
          <p:nvPr>
            <p:extLst>
              <p:ext uri="{D42A27DB-BD31-4B8C-83A1-F6EECF244321}">
                <p14:modId xmlns:p14="http://schemas.microsoft.com/office/powerpoint/2010/main" val="1817939019"/>
              </p:ext>
            </p:extLst>
          </p:nvPr>
        </p:nvGraphicFramePr>
        <p:xfrm>
          <a:off x="3974119" y="1039726"/>
          <a:ext cx="3829050" cy="5336136"/>
        </p:xfrm>
        <a:graphic>
          <a:graphicData uri="http://schemas.openxmlformats.org/presentationml/2006/ole">
            <mc:AlternateContent xmlns:mc="http://schemas.openxmlformats.org/markup-compatibility/2006">
              <mc:Choice xmlns:v="urn:schemas-microsoft-com:vml" Requires="v">
                <p:oleObj spid="_x0000_s3077" name="Acrobat Document" r:id="rId3" imgW="5667359" imgH="8020022" progId="Acrobat.Document.DC">
                  <p:embed/>
                </p:oleObj>
              </mc:Choice>
              <mc:Fallback>
                <p:oleObj name="Acrobat Document" r:id="rId3" imgW="5667359" imgH="8020022" progId="Acrobat.Document.DC">
                  <p:embed/>
                  <p:pic>
                    <p:nvPicPr>
                      <p:cNvPr id="0" name=""/>
                      <p:cNvPicPr/>
                      <p:nvPr/>
                    </p:nvPicPr>
                    <p:blipFill>
                      <a:blip r:embed="rId4"/>
                      <a:stretch>
                        <a:fillRect/>
                      </a:stretch>
                    </p:blipFill>
                    <p:spPr>
                      <a:xfrm>
                        <a:off x="3974119" y="1039726"/>
                        <a:ext cx="3829050" cy="5336136"/>
                      </a:xfrm>
                      <a:prstGeom prst="rect">
                        <a:avLst/>
                      </a:prstGeom>
                    </p:spPr>
                  </p:pic>
                </p:oleObj>
              </mc:Fallback>
            </mc:AlternateContent>
          </a:graphicData>
        </a:graphic>
      </p:graphicFrame>
    </p:spTree>
    <p:extLst>
      <p:ext uri="{BB962C8B-B14F-4D97-AF65-F5344CB8AC3E}">
        <p14:creationId xmlns:p14="http://schemas.microsoft.com/office/powerpoint/2010/main" val="10814067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9052FE8-75A0-D745-9894-2A15D2479C21}"/>
              </a:ext>
            </a:extLst>
          </p:cNvPr>
          <p:cNvSpPr>
            <a:spLocks noGrp="1"/>
          </p:cNvSpPr>
          <p:nvPr>
            <p:ph type="title"/>
          </p:nvPr>
        </p:nvSpPr>
        <p:spPr>
          <a:xfrm>
            <a:off x="481209" y="178253"/>
            <a:ext cx="10084496" cy="665141"/>
          </a:xfrm>
        </p:spPr>
        <p:txBody>
          <a:bodyPr/>
          <a:lstStyle/>
          <a:p>
            <a:r>
              <a:rPr lang="en-US" dirty="0" err="1"/>
              <a:t>Mottomuz</a:t>
            </a:r>
            <a:endParaRPr lang="en-TR" dirty="0"/>
          </a:p>
        </p:txBody>
      </p:sp>
      <p:pic>
        <p:nvPicPr>
          <p:cNvPr id="10" name="Picture 9">
            <a:extLst>
              <a:ext uri="{FF2B5EF4-FFF2-40B4-BE49-F238E27FC236}">
                <a16:creationId xmlns:a16="http://schemas.microsoft.com/office/drawing/2014/main" id="{E9F641E0-D588-BA49-B4A6-EE9D8FC5CE15}"/>
              </a:ext>
            </a:extLst>
          </p:cNvPr>
          <p:cNvPicPr>
            <a:picLocks noChangeAspect="1"/>
          </p:cNvPicPr>
          <p:nvPr/>
        </p:nvPicPr>
        <p:blipFill>
          <a:blip r:embed="rId2"/>
          <a:stretch>
            <a:fillRect/>
          </a:stretch>
        </p:blipFill>
        <p:spPr>
          <a:xfrm>
            <a:off x="2905419" y="2323582"/>
            <a:ext cx="6600615" cy="2210835"/>
          </a:xfrm>
          <a:prstGeom prst="rect">
            <a:avLst/>
          </a:prstGeom>
        </p:spPr>
      </p:pic>
    </p:spTree>
    <p:extLst>
      <p:ext uri="{BB962C8B-B14F-4D97-AF65-F5344CB8AC3E}">
        <p14:creationId xmlns:p14="http://schemas.microsoft.com/office/powerpoint/2010/main" val="34034419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3DA6"/>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6C228BE-623B-924B-B014-55BABA4B6E13}"/>
              </a:ext>
            </a:extLst>
          </p:cNvPr>
          <p:cNvPicPr>
            <a:picLocks noChangeAspect="1"/>
          </p:cNvPicPr>
          <p:nvPr/>
        </p:nvPicPr>
        <p:blipFill>
          <a:blip r:embed="rId2"/>
          <a:stretch>
            <a:fillRect/>
          </a:stretch>
        </p:blipFill>
        <p:spPr>
          <a:xfrm>
            <a:off x="4386310" y="2101370"/>
            <a:ext cx="3419378" cy="3607734"/>
          </a:xfrm>
          <a:prstGeom prst="rect">
            <a:avLst/>
          </a:prstGeom>
        </p:spPr>
      </p:pic>
      <p:sp>
        <p:nvSpPr>
          <p:cNvPr id="6" name="Rectangle 5">
            <a:extLst>
              <a:ext uri="{FF2B5EF4-FFF2-40B4-BE49-F238E27FC236}">
                <a16:creationId xmlns:a16="http://schemas.microsoft.com/office/drawing/2014/main" id="{763D1788-6D9E-8347-8F79-A44C955CB193}"/>
              </a:ext>
            </a:extLst>
          </p:cNvPr>
          <p:cNvSpPr/>
          <p:nvPr/>
        </p:nvSpPr>
        <p:spPr>
          <a:xfrm>
            <a:off x="4580487" y="1024909"/>
            <a:ext cx="3031023" cy="523220"/>
          </a:xfrm>
          <a:prstGeom prst="rect">
            <a:avLst/>
          </a:prstGeom>
        </p:spPr>
        <p:txBody>
          <a:bodyPr wrap="none">
            <a:spAutoFit/>
          </a:bodyPr>
          <a:lstStyle/>
          <a:p>
            <a:pPr algn="ctr"/>
            <a:r>
              <a:rPr lang="en-US" sz="2800" spc="600" dirty="0">
                <a:solidFill>
                  <a:schemeClr val="bg1"/>
                </a:solidFill>
              </a:rPr>
              <a:t>TEŞEKKÜRLER</a:t>
            </a:r>
            <a:endParaRPr lang="en-TR" sz="2800" spc="600" dirty="0">
              <a:solidFill>
                <a:schemeClr val="bg1"/>
              </a:solidFill>
            </a:endParaRPr>
          </a:p>
        </p:txBody>
      </p:sp>
    </p:spTree>
    <p:extLst>
      <p:ext uri="{BB962C8B-B14F-4D97-AF65-F5344CB8AC3E}">
        <p14:creationId xmlns:p14="http://schemas.microsoft.com/office/powerpoint/2010/main" val="33152942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çerik Yer Tutucusu 9"/>
          <p:cNvSpPr txBox="1">
            <a:spLocks/>
          </p:cNvSpPr>
          <p:nvPr/>
        </p:nvSpPr>
        <p:spPr>
          <a:xfrm>
            <a:off x="917430" y="2576217"/>
            <a:ext cx="10254876" cy="31793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tr-TR" sz="2400" dirty="0" smtClean="0">
                <a:latin typeface="Times New Roman" panose="02020603050405020304" pitchFamily="18" charset="0"/>
                <a:cs typeface="Times New Roman" panose="02020603050405020304" pitchFamily="18" charset="0"/>
              </a:rPr>
              <a:t>İdarelerin gelir, gider, varlık ve yükümlülüklerine ilişkin malî karar ve işlemlerinin; idarenin bütçesi, bütçe tertibi, kullanılabilir ödenek tutarı, harcama programı, finansman programı, merkezi yönetim bütçe kanunu ve diğer malî mevzuat hükümlerine uygunluğu ve kaynakların etkili, ekonomik ve verimli bir şekilde kullanılması yönlerinden yapılan kontrolü ifade eder.</a:t>
            </a:r>
            <a:endParaRPr lang="tr-TR" sz="2400" dirty="0">
              <a:latin typeface="Times New Roman" panose="02020603050405020304" pitchFamily="18" charset="0"/>
              <a:cs typeface="Times New Roman" panose="02020603050405020304" pitchFamily="18" charset="0"/>
            </a:endParaRPr>
          </a:p>
        </p:txBody>
      </p:sp>
      <p:sp>
        <p:nvSpPr>
          <p:cNvPr id="7" name="Title 6">
            <a:extLst>
              <a:ext uri="{FF2B5EF4-FFF2-40B4-BE49-F238E27FC236}">
                <a16:creationId xmlns:a16="http://schemas.microsoft.com/office/drawing/2014/main" id="{79052FE8-75A0-D745-9894-2A15D2479C21}"/>
              </a:ext>
            </a:extLst>
          </p:cNvPr>
          <p:cNvSpPr>
            <a:spLocks noGrp="1"/>
          </p:cNvSpPr>
          <p:nvPr>
            <p:ph type="title"/>
          </p:nvPr>
        </p:nvSpPr>
        <p:spPr>
          <a:xfrm>
            <a:off x="481209" y="178253"/>
            <a:ext cx="10084496" cy="665141"/>
          </a:xfrm>
        </p:spPr>
        <p:txBody>
          <a:bodyPr/>
          <a:lstStyle/>
          <a:p>
            <a:r>
              <a:rPr lang="tr-TR" dirty="0">
                <a:latin typeface="Times New Roman" panose="02020603050405020304" pitchFamily="18" charset="0"/>
                <a:cs typeface="Times New Roman" panose="02020603050405020304" pitchFamily="18" charset="0"/>
              </a:rPr>
              <a:t>Ön Mali Kontrol Nedir?</a:t>
            </a:r>
            <a:endParaRPr lang="en-TR" dirty="0"/>
          </a:p>
        </p:txBody>
      </p:sp>
      <p:sp>
        <p:nvSpPr>
          <p:cNvPr id="10" name="İçerik Yer Tutucusu 9">
            <a:extLst>
              <a:ext uri="{FF2B5EF4-FFF2-40B4-BE49-F238E27FC236}">
                <a16:creationId xmlns:a16="http://schemas.microsoft.com/office/drawing/2014/main" id="{A42C3AB9-55FF-EB44-B4FC-24A69B1286EC}"/>
              </a:ext>
            </a:extLst>
          </p:cNvPr>
          <p:cNvSpPr txBox="1">
            <a:spLocks/>
          </p:cNvSpPr>
          <p:nvPr/>
        </p:nvSpPr>
        <p:spPr>
          <a:xfrm>
            <a:off x="1116936" y="2084556"/>
            <a:ext cx="1679274" cy="98332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ts val="0"/>
              </a:spcBef>
              <a:spcAft>
                <a:spcPts val="1200"/>
              </a:spcAft>
              <a:buNone/>
            </a:pPr>
            <a:endParaRPr lang="tr-TR" sz="6000" b="1" spc="-300" dirty="0">
              <a:solidFill>
                <a:prstClr val="black">
                  <a:lumMod val="85000"/>
                  <a:lumOff val="15000"/>
                </a:prstClr>
              </a:solidFill>
              <a:latin typeface="Calibri" panose="020F0502020204030204" pitchFamily="34" charset="0"/>
              <a:ea typeface="Open Sans" panose="020B0606030504020204" pitchFamily="34" charset="0"/>
              <a:cs typeface="Calibri" panose="020F0502020204030204" pitchFamily="34" charset="0"/>
            </a:endParaRPr>
          </a:p>
        </p:txBody>
      </p:sp>
    </p:spTree>
    <p:extLst>
      <p:ext uri="{BB962C8B-B14F-4D97-AF65-F5344CB8AC3E}">
        <p14:creationId xmlns:p14="http://schemas.microsoft.com/office/powerpoint/2010/main" val="27601347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çerik Yer Tutucusu 9"/>
          <p:cNvSpPr txBox="1">
            <a:spLocks/>
          </p:cNvSpPr>
          <p:nvPr/>
        </p:nvSpPr>
        <p:spPr>
          <a:xfrm>
            <a:off x="917430" y="2149118"/>
            <a:ext cx="10254876" cy="31793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tr-TR" sz="2400" dirty="0">
                <a:latin typeface="Times New Roman" panose="02020603050405020304" pitchFamily="18" charset="0"/>
                <a:cs typeface="Times New Roman" panose="02020603050405020304" pitchFamily="18" charset="0"/>
              </a:rPr>
              <a:t>Ön malî kontrol sonucunda uygun görüş verilip verilmemesi, danışma ve önleyici niteliği haiz olup, malî karar ve işlemlerin harcama yetkilisi tarafından uygulanmasında bağlayıcı değildir.</a:t>
            </a:r>
          </a:p>
          <a:p>
            <a:r>
              <a:rPr lang="tr-TR" sz="2400" dirty="0">
                <a:latin typeface="Times New Roman" panose="02020603050405020304" pitchFamily="18" charset="0"/>
                <a:cs typeface="Times New Roman" panose="02020603050405020304" pitchFamily="18" charset="0"/>
              </a:rPr>
              <a:t>Malî karar ve işlemlerin ön malî kontrole tâbi tutulması ve ön malî kontrol sonucunda uygun görüş verilmiş olması, harcama yetkilileri ve gerçekleştirme görevlilerinin sorumluluğunu ortadan kaldırmaz.</a:t>
            </a:r>
          </a:p>
        </p:txBody>
      </p:sp>
      <p:sp>
        <p:nvSpPr>
          <p:cNvPr id="7" name="Title 6">
            <a:extLst>
              <a:ext uri="{FF2B5EF4-FFF2-40B4-BE49-F238E27FC236}">
                <a16:creationId xmlns:a16="http://schemas.microsoft.com/office/drawing/2014/main" id="{79052FE8-75A0-D745-9894-2A15D2479C21}"/>
              </a:ext>
            </a:extLst>
          </p:cNvPr>
          <p:cNvSpPr>
            <a:spLocks noGrp="1"/>
          </p:cNvSpPr>
          <p:nvPr>
            <p:ph type="title"/>
          </p:nvPr>
        </p:nvSpPr>
        <p:spPr>
          <a:xfrm>
            <a:off x="481209" y="178253"/>
            <a:ext cx="10084496" cy="665141"/>
          </a:xfrm>
        </p:spPr>
        <p:txBody>
          <a:bodyPr/>
          <a:lstStyle/>
          <a:p>
            <a:r>
              <a:rPr lang="tr-TR" dirty="0">
                <a:latin typeface="Times New Roman" panose="02020603050405020304" pitchFamily="18" charset="0"/>
                <a:cs typeface="Times New Roman" panose="02020603050405020304" pitchFamily="18" charset="0"/>
              </a:rPr>
              <a:t>Ön Mali Kontrolün Niteliği</a:t>
            </a:r>
            <a:endParaRPr lang="en-TR" dirty="0"/>
          </a:p>
        </p:txBody>
      </p:sp>
      <p:sp>
        <p:nvSpPr>
          <p:cNvPr id="10" name="İçerik Yer Tutucusu 9">
            <a:extLst>
              <a:ext uri="{FF2B5EF4-FFF2-40B4-BE49-F238E27FC236}">
                <a16:creationId xmlns:a16="http://schemas.microsoft.com/office/drawing/2014/main" id="{A42C3AB9-55FF-EB44-B4FC-24A69B1286EC}"/>
              </a:ext>
            </a:extLst>
          </p:cNvPr>
          <p:cNvSpPr txBox="1">
            <a:spLocks/>
          </p:cNvSpPr>
          <p:nvPr/>
        </p:nvSpPr>
        <p:spPr>
          <a:xfrm>
            <a:off x="1116936" y="2084556"/>
            <a:ext cx="1679274" cy="98332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ts val="0"/>
              </a:spcBef>
              <a:spcAft>
                <a:spcPts val="1200"/>
              </a:spcAft>
              <a:buNone/>
            </a:pPr>
            <a:endParaRPr lang="tr-TR" sz="6000" b="1" spc="-300" dirty="0">
              <a:solidFill>
                <a:prstClr val="black">
                  <a:lumMod val="85000"/>
                  <a:lumOff val="15000"/>
                </a:prstClr>
              </a:solidFill>
              <a:latin typeface="Calibri" panose="020F0502020204030204" pitchFamily="34" charset="0"/>
              <a:ea typeface="Open Sans" panose="020B0606030504020204" pitchFamily="34" charset="0"/>
              <a:cs typeface="Calibri" panose="020F0502020204030204" pitchFamily="34" charset="0"/>
            </a:endParaRPr>
          </a:p>
        </p:txBody>
      </p:sp>
    </p:spTree>
    <p:extLst>
      <p:ext uri="{BB962C8B-B14F-4D97-AF65-F5344CB8AC3E}">
        <p14:creationId xmlns:p14="http://schemas.microsoft.com/office/powerpoint/2010/main" val="12866186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çerik Yer Tutucusu 9"/>
          <p:cNvSpPr txBox="1">
            <a:spLocks/>
          </p:cNvSpPr>
          <p:nvPr/>
        </p:nvSpPr>
        <p:spPr>
          <a:xfrm>
            <a:off x="917430" y="2084556"/>
            <a:ext cx="10254876" cy="31793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tr-TR" sz="2400" dirty="0">
                <a:latin typeface="Times New Roman" panose="02020603050405020304" pitchFamily="18" charset="0"/>
                <a:cs typeface="Times New Roman" panose="02020603050405020304" pitchFamily="18" charset="0"/>
              </a:rPr>
              <a:t>Malî hizmetler biriminin</a:t>
            </a:r>
            <a:r>
              <a:rPr lang="tr-TR" sz="2400" b="1" dirty="0">
                <a:latin typeface="Times New Roman" panose="02020603050405020304" pitchFamily="18" charset="0"/>
                <a:cs typeface="Times New Roman" panose="02020603050405020304" pitchFamily="18" charset="0"/>
              </a:rPr>
              <a:t> </a:t>
            </a:r>
            <a:r>
              <a:rPr lang="tr-TR" sz="2400" dirty="0">
                <a:latin typeface="Times New Roman" panose="02020603050405020304" pitchFamily="18" charset="0"/>
                <a:cs typeface="Times New Roman" panose="02020603050405020304" pitchFamily="18" charset="0"/>
              </a:rPr>
              <a:t>ön malî kontrolüne tâbi malî karar ve işlemler, kontrol edilmek üzere malî hizmetler birimine gönderilir. Malî hizmetler birimince kontrol edilen işlemler hakkında görüş yazısı düzenlenir ve ilgili birime gönderilir. Ön malî kontrol sonucunda yazılı görüş düzenlenmesi halinde bu yazılı görüşler ayrıntılı, açık ve gerekçeli olmak zorundadır. Malî hizmetler biriminin görüş yazısı ilgili işlem dosyasında saklanır ve bir örneği de ödeme emri belgesine eklenir</a:t>
            </a:r>
            <a:r>
              <a:rPr lang="tr-TR" sz="2400" dirty="0" smtClean="0">
                <a:latin typeface="Times New Roman" panose="02020603050405020304" pitchFamily="18" charset="0"/>
                <a:cs typeface="Times New Roman" panose="02020603050405020304" pitchFamily="18" charset="0"/>
              </a:rPr>
              <a:t>. ( Ön Mali Kontrol Görüş Formu  )</a:t>
            </a:r>
            <a:endParaRPr lang="tr-TR" sz="2400" dirty="0">
              <a:latin typeface="Times New Roman" panose="02020603050405020304" pitchFamily="18" charset="0"/>
              <a:cs typeface="Times New Roman" panose="02020603050405020304" pitchFamily="18" charset="0"/>
            </a:endParaRPr>
          </a:p>
        </p:txBody>
      </p:sp>
      <p:sp>
        <p:nvSpPr>
          <p:cNvPr id="7" name="Title 6">
            <a:extLst>
              <a:ext uri="{FF2B5EF4-FFF2-40B4-BE49-F238E27FC236}">
                <a16:creationId xmlns:a16="http://schemas.microsoft.com/office/drawing/2014/main" id="{79052FE8-75A0-D745-9894-2A15D2479C21}"/>
              </a:ext>
            </a:extLst>
          </p:cNvPr>
          <p:cNvSpPr>
            <a:spLocks noGrp="1"/>
          </p:cNvSpPr>
          <p:nvPr>
            <p:ph type="title"/>
          </p:nvPr>
        </p:nvSpPr>
        <p:spPr>
          <a:xfrm>
            <a:off x="481209" y="178253"/>
            <a:ext cx="10084496" cy="665141"/>
          </a:xfrm>
        </p:spPr>
        <p:txBody>
          <a:bodyPr/>
          <a:lstStyle/>
          <a:p>
            <a:r>
              <a:rPr lang="tr-TR" dirty="0">
                <a:latin typeface="Times New Roman" panose="02020603050405020304" pitchFamily="18" charset="0"/>
                <a:cs typeface="Times New Roman" panose="02020603050405020304" pitchFamily="18" charset="0"/>
              </a:rPr>
              <a:t>Ön Mali Kontrol Süreci</a:t>
            </a:r>
            <a:endParaRPr lang="en-TR" dirty="0"/>
          </a:p>
        </p:txBody>
      </p:sp>
      <p:sp>
        <p:nvSpPr>
          <p:cNvPr id="10" name="İçerik Yer Tutucusu 9">
            <a:extLst>
              <a:ext uri="{FF2B5EF4-FFF2-40B4-BE49-F238E27FC236}">
                <a16:creationId xmlns:a16="http://schemas.microsoft.com/office/drawing/2014/main" id="{A42C3AB9-55FF-EB44-B4FC-24A69B1286EC}"/>
              </a:ext>
            </a:extLst>
          </p:cNvPr>
          <p:cNvSpPr txBox="1">
            <a:spLocks/>
          </p:cNvSpPr>
          <p:nvPr/>
        </p:nvSpPr>
        <p:spPr>
          <a:xfrm>
            <a:off x="1116936" y="2084556"/>
            <a:ext cx="1679274" cy="98332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ts val="0"/>
              </a:spcBef>
              <a:spcAft>
                <a:spcPts val="1200"/>
              </a:spcAft>
              <a:buNone/>
            </a:pPr>
            <a:endParaRPr lang="tr-TR" sz="6000" b="1" spc="-300" dirty="0">
              <a:solidFill>
                <a:prstClr val="black">
                  <a:lumMod val="85000"/>
                  <a:lumOff val="15000"/>
                </a:prstClr>
              </a:solidFill>
              <a:latin typeface="Calibri" panose="020F0502020204030204" pitchFamily="34" charset="0"/>
              <a:ea typeface="Open Sans" panose="020B0606030504020204" pitchFamily="34" charset="0"/>
              <a:cs typeface="Calibri" panose="020F0502020204030204" pitchFamily="34" charset="0"/>
            </a:endParaRPr>
          </a:p>
        </p:txBody>
      </p:sp>
    </p:spTree>
    <p:extLst>
      <p:ext uri="{BB962C8B-B14F-4D97-AF65-F5344CB8AC3E}">
        <p14:creationId xmlns:p14="http://schemas.microsoft.com/office/powerpoint/2010/main" val="22443401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çerik Yer Tutucusu 9"/>
          <p:cNvSpPr txBox="1">
            <a:spLocks/>
          </p:cNvSpPr>
          <p:nvPr/>
        </p:nvSpPr>
        <p:spPr>
          <a:xfrm>
            <a:off x="917430" y="2719370"/>
            <a:ext cx="10254876" cy="31793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tr-TR" sz="2400" dirty="0">
                <a:latin typeface="Times New Roman" panose="02020603050405020304" pitchFamily="18" charset="0"/>
                <a:cs typeface="Times New Roman" panose="02020603050405020304" pitchFamily="18" charset="0"/>
              </a:rPr>
              <a:t>Harcama birimlerinde süreç kontrolü </a:t>
            </a:r>
            <a:r>
              <a:rPr lang="tr-TR" sz="2400" dirty="0" smtClean="0">
                <a:latin typeface="Times New Roman" panose="02020603050405020304" pitchFamily="18" charset="0"/>
                <a:cs typeface="Times New Roman" panose="02020603050405020304" pitchFamily="18" charset="0"/>
              </a:rPr>
              <a:t>yapılır. </a:t>
            </a:r>
            <a:r>
              <a:rPr lang="tr-TR" sz="2400" dirty="0">
                <a:latin typeface="Times New Roman" panose="02020603050405020304" pitchFamily="18" charset="0"/>
                <a:cs typeface="Times New Roman" panose="02020603050405020304" pitchFamily="18" charset="0"/>
              </a:rPr>
              <a:t>Süreç kontrolünde, her bir işlem daha önceki işlemlerin kontrolünü içerecek şekilde tasarlanır ve uygulanır. Malî işlemlerin yürütülmesinde görev alanlar, yapacakları işlemden önceki işlemleri de kontrol </a:t>
            </a:r>
            <a:r>
              <a:rPr lang="tr-TR" sz="2400" dirty="0" smtClean="0">
                <a:latin typeface="Times New Roman" panose="02020603050405020304" pitchFamily="18" charset="0"/>
                <a:cs typeface="Times New Roman" panose="02020603050405020304" pitchFamily="18" charset="0"/>
              </a:rPr>
              <a:t>ederler. </a:t>
            </a:r>
            <a:endParaRPr lang="tr-TR" sz="2400" dirty="0">
              <a:latin typeface="Times New Roman" panose="02020603050405020304" pitchFamily="18" charset="0"/>
              <a:cs typeface="Times New Roman" panose="02020603050405020304" pitchFamily="18" charset="0"/>
            </a:endParaRPr>
          </a:p>
        </p:txBody>
      </p:sp>
      <p:sp>
        <p:nvSpPr>
          <p:cNvPr id="7" name="Title 6">
            <a:extLst>
              <a:ext uri="{FF2B5EF4-FFF2-40B4-BE49-F238E27FC236}">
                <a16:creationId xmlns:a16="http://schemas.microsoft.com/office/drawing/2014/main" id="{79052FE8-75A0-D745-9894-2A15D2479C21}"/>
              </a:ext>
            </a:extLst>
          </p:cNvPr>
          <p:cNvSpPr>
            <a:spLocks noGrp="1"/>
          </p:cNvSpPr>
          <p:nvPr>
            <p:ph type="title"/>
          </p:nvPr>
        </p:nvSpPr>
        <p:spPr>
          <a:xfrm>
            <a:off x="481209" y="178253"/>
            <a:ext cx="10084496" cy="665141"/>
          </a:xfrm>
        </p:spPr>
        <p:txBody>
          <a:bodyPr/>
          <a:lstStyle/>
          <a:p>
            <a:r>
              <a:rPr lang="tr-TR" dirty="0">
                <a:latin typeface="Times New Roman" panose="02020603050405020304" pitchFamily="18" charset="0"/>
                <a:cs typeface="Times New Roman" panose="02020603050405020304" pitchFamily="18" charset="0"/>
              </a:rPr>
              <a:t>Ön Mali Kontrol Süreci</a:t>
            </a:r>
            <a:endParaRPr lang="en-TR" dirty="0"/>
          </a:p>
        </p:txBody>
      </p:sp>
      <p:sp>
        <p:nvSpPr>
          <p:cNvPr id="10" name="İçerik Yer Tutucusu 9">
            <a:extLst>
              <a:ext uri="{FF2B5EF4-FFF2-40B4-BE49-F238E27FC236}">
                <a16:creationId xmlns:a16="http://schemas.microsoft.com/office/drawing/2014/main" id="{A42C3AB9-55FF-EB44-B4FC-24A69B1286EC}"/>
              </a:ext>
            </a:extLst>
          </p:cNvPr>
          <p:cNvSpPr txBox="1">
            <a:spLocks/>
          </p:cNvSpPr>
          <p:nvPr/>
        </p:nvSpPr>
        <p:spPr>
          <a:xfrm>
            <a:off x="1116936" y="2084556"/>
            <a:ext cx="1679274" cy="98332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ts val="0"/>
              </a:spcBef>
              <a:spcAft>
                <a:spcPts val="1200"/>
              </a:spcAft>
              <a:buNone/>
            </a:pPr>
            <a:endParaRPr lang="tr-TR" sz="6000" b="1" spc="-300" dirty="0">
              <a:solidFill>
                <a:prstClr val="black">
                  <a:lumMod val="85000"/>
                  <a:lumOff val="15000"/>
                </a:prstClr>
              </a:solidFill>
              <a:latin typeface="Calibri" panose="020F0502020204030204" pitchFamily="34" charset="0"/>
              <a:ea typeface="Open Sans" panose="020B0606030504020204" pitchFamily="34" charset="0"/>
              <a:cs typeface="Calibri" panose="020F0502020204030204" pitchFamily="34" charset="0"/>
            </a:endParaRPr>
          </a:p>
        </p:txBody>
      </p:sp>
    </p:spTree>
    <p:extLst>
      <p:ext uri="{BB962C8B-B14F-4D97-AF65-F5344CB8AC3E}">
        <p14:creationId xmlns:p14="http://schemas.microsoft.com/office/powerpoint/2010/main" val="26381411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çerik Yer Tutucusu 9"/>
          <p:cNvSpPr txBox="1">
            <a:spLocks/>
          </p:cNvSpPr>
          <p:nvPr/>
        </p:nvSpPr>
        <p:spPr>
          <a:xfrm>
            <a:off x="917430" y="2165744"/>
            <a:ext cx="10254876" cy="31793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tr-TR" sz="2400" dirty="0">
                <a:latin typeface="Times New Roman" panose="02020603050405020304" pitchFamily="18" charset="0"/>
                <a:cs typeface="Times New Roman" panose="02020603050405020304" pitchFamily="18" charset="0"/>
              </a:rPr>
              <a:t>Harcama yetkilileri, yardımcıları veya hiyerarşik olarak kendisine en yakın üst kademe yöneticileri arasından bir veya daha fazla sayıda gerçekleştirme görevlisini ödeme emri belgesi düzenlemekle görevlendirir. Ödeme emri belgesini düzenlemekle görevlendirilen gerçekleştirme görevlileri, ödeme emri belgesi ve eki belgeler üzerinde ön malî kontrol yaparlar. Bu gerçekleştirme görevlileri tarafından yapılan kontrol sonucunda, ödeme emri belgesi üzerine  “Kontrol edilmiş ve uygun görülmüştür” şerhi düşülerek imzalanır.</a:t>
            </a:r>
          </a:p>
        </p:txBody>
      </p:sp>
      <p:sp>
        <p:nvSpPr>
          <p:cNvPr id="7" name="Title 6">
            <a:extLst>
              <a:ext uri="{FF2B5EF4-FFF2-40B4-BE49-F238E27FC236}">
                <a16:creationId xmlns:a16="http://schemas.microsoft.com/office/drawing/2014/main" id="{79052FE8-75A0-D745-9894-2A15D2479C21}"/>
              </a:ext>
            </a:extLst>
          </p:cNvPr>
          <p:cNvSpPr>
            <a:spLocks noGrp="1"/>
          </p:cNvSpPr>
          <p:nvPr>
            <p:ph type="title"/>
          </p:nvPr>
        </p:nvSpPr>
        <p:spPr>
          <a:xfrm>
            <a:off x="481209" y="178253"/>
            <a:ext cx="10084496" cy="665141"/>
          </a:xfrm>
        </p:spPr>
        <p:txBody>
          <a:bodyPr/>
          <a:lstStyle/>
          <a:p>
            <a:r>
              <a:rPr lang="tr-TR" dirty="0">
                <a:latin typeface="Times New Roman" panose="02020603050405020304" pitchFamily="18" charset="0"/>
                <a:cs typeface="Times New Roman" panose="02020603050405020304" pitchFamily="18" charset="0"/>
              </a:rPr>
              <a:t>Ön Mali Kontrol Süreci</a:t>
            </a:r>
            <a:endParaRPr lang="en-TR" dirty="0"/>
          </a:p>
        </p:txBody>
      </p:sp>
      <p:sp>
        <p:nvSpPr>
          <p:cNvPr id="10" name="İçerik Yer Tutucusu 9">
            <a:extLst>
              <a:ext uri="{FF2B5EF4-FFF2-40B4-BE49-F238E27FC236}">
                <a16:creationId xmlns:a16="http://schemas.microsoft.com/office/drawing/2014/main" id="{A42C3AB9-55FF-EB44-B4FC-24A69B1286EC}"/>
              </a:ext>
            </a:extLst>
          </p:cNvPr>
          <p:cNvSpPr txBox="1">
            <a:spLocks/>
          </p:cNvSpPr>
          <p:nvPr/>
        </p:nvSpPr>
        <p:spPr>
          <a:xfrm>
            <a:off x="1116936" y="2084556"/>
            <a:ext cx="1679274" cy="98332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ts val="0"/>
              </a:spcBef>
              <a:spcAft>
                <a:spcPts val="1200"/>
              </a:spcAft>
              <a:buNone/>
            </a:pPr>
            <a:endParaRPr lang="tr-TR" sz="6000" b="1" spc="-300" dirty="0">
              <a:solidFill>
                <a:prstClr val="black">
                  <a:lumMod val="85000"/>
                  <a:lumOff val="15000"/>
                </a:prstClr>
              </a:solidFill>
              <a:latin typeface="Calibri" panose="020F0502020204030204" pitchFamily="34" charset="0"/>
              <a:ea typeface="Open Sans" panose="020B0606030504020204" pitchFamily="34" charset="0"/>
              <a:cs typeface="Calibri" panose="020F0502020204030204" pitchFamily="34" charset="0"/>
            </a:endParaRPr>
          </a:p>
        </p:txBody>
      </p:sp>
    </p:spTree>
    <p:extLst>
      <p:ext uri="{BB962C8B-B14F-4D97-AF65-F5344CB8AC3E}">
        <p14:creationId xmlns:p14="http://schemas.microsoft.com/office/powerpoint/2010/main" val="3396104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çerik Yer Tutucusu 9"/>
          <p:cNvSpPr txBox="1">
            <a:spLocks/>
          </p:cNvSpPr>
          <p:nvPr/>
        </p:nvSpPr>
        <p:spPr>
          <a:xfrm>
            <a:off x="423020" y="1259655"/>
            <a:ext cx="11297926" cy="480863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tr-TR" sz="2400" dirty="0">
                <a:latin typeface="Times New Roman" panose="02020603050405020304" pitchFamily="18" charset="0"/>
                <a:cs typeface="Times New Roman" panose="02020603050405020304" pitchFamily="18" charset="0"/>
              </a:rPr>
              <a:t>Malî hizmetler biriminde</a:t>
            </a:r>
            <a:r>
              <a:rPr lang="tr-TR" sz="2400" b="1" dirty="0">
                <a:latin typeface="Times New Roman" panose="02020603050405020304" pitchFamily="18" charset="0"/>
                <a:cs typeface="Times New Roman" panose="02020603050405020304" pitchFamily="18" charset="0"/>
              </a:rPr>
              <a:t> </a:t>
            </a:r>
            <a:r>
              <a:rPr lang="tr-TR" sz="2400" dirty="0">
                <a:latin typeface="Times New Roman" panose="02020603050405020304" pitchFamily="18" charset="0"/>
                <a:cs typeface="Times New Roman" panose="02020603050405020304" pitchFamily="18" charset="0"/>
              </a:rPr>
              <a:t>ön malî kontrol yetkisi malî hizmetler birimi yöneticisine aittir. Kontrol sonucunda düzenlenen yazılı görüş ve kontrol şerhleri malî hizmetler birimi yöneticisi tarafından imzalanır. Malî hizmetler birimi yöneticisi, bu yetkisini sınırlarını açıkça belirtmek şartıyla yazılı olarak yardımcısına veya birimin iç kontrol alt birim yöneticisine devredebilir. Malî hizmetler birimi yöneticisinin harcama yetkilisi olması durumunda ön malî kontrol görevi, iç kontrol alt birim yöneticisi tarafından yürütülür.</a:t>
            </a:r>
          </a:p>
          <a:p>
            <a:r>
              <a:rPr lang="tr-TR" sz="2400" dirty="0">
                <a:latin typeface="Times New Roman" panose="02020603050405020304" pitchFamily="18" charset="0"/>
                <a:cs typeface="Times New Roman" panose="02020603050405020304" pitchFamily="18" charset="0"/>
              </a:rPr>
              <a:t>Malî hizmetler biriminin ön malî kontrolüne tâbi malî karar ve işlemlerin kontrolü, birimin iç kontrol alt birimi tarafından yerine getirilir.</a:t>
            </a:r>
          </a:p>
          <a:p>
            <a:r>
              <a:rPr lang="tr-TR" sz="2400" dirty="0">
                <a:latin typeface="Times New Roman" panose="02020603050405020304" pitchFamily="18" charset="0"/>
                <a:cs typeface="Times New Roman" panose="02020603050405020304" pitchFamily="18" charset="0"/>
              </a:rPr>
              <a:t>Harcama birimlerinde ödeme emri belgesi ve eki belgeler üzerinde ön malî kontrol görevi, ödeme emri belgesi düzenlemekle görevlendirilen gerçekleştirme görevlisi tarafından yerine getirilir.</a:t>
            </a:r>
          </a:p>
        </p:txBody>
      </p:sp>
      <p:sp>
        <p:nvSpPr>
          <p:cNvPr id="7" name="Title 6">
            <a:extLst>
              <a:ext uri="{FF2B5EF4-FFF2-40B4-BE49-F238E27FC236}">
                <a16:creationId xmlns:a16="http://schemas.microsoft.com/office/drawing/2014/main" id="{79052FE8-75A0-D745-9894-2A15D2479C21}"/>
              </a:ext>
            </a:extLst>
          </p:cNvPr>
          <p:cNvSpPr>
            <a:spLocks noGrp="1"/>
          </p:cNvSpPr>
          <p:nvPr>
            <p:ph type="title"/>
          </p:nvPr>
        </p:nvSpPr>
        <p:spPr>
          <a:xfrm>
            <a:off x="481209" y="178253"/>
            <a:ext cx="10084496" cy="665141"/>
          </a:xfrm>
        </p:spPr>
        <p:txBody>
          <a:bodyPr/>
          <a:lstStyle/>
          <a:p>
            <a:r>
              <a:rPr lang="tr-TR" dirty="0">
                <a:latin typeface="Times New Roman" panose="02020603050405020304" pitchFamily="18" charset="0"/>
                <a:cs typeface="Times New Roman" panose="02020603050405020304" pitchFamily="18" charset="0"/>
              </a:rPr>
              <a:t>Kontrol Yetkisi</a:t>
            </a:r>
            <a:endParaRPr lang="en-TR" dirty="0"/>
          </a:p>
        </p:txBody>
      </p:sp>
      <p:sp>
        <p:nvSpPr>
          <p:cNvPr id="10" name="İçerik Yer Tutucusu 9">
            <a:extLst>
              <a:ext uri="{FF2B5EF4-FFF2-40B4-BE49-F238E27FC236}">
                <a16:creationId xmlns:a16="http://schemas.microsoft.com/office/drawing/2014/main" id="{A42C3AB9-55FF-EB44-B4FC-24A69B1286EC}"/>
              </a:ext>
            </a:extLst>
          </p:cNvPr>
          <p:cNvSpPr txBox="1">
            <a:spLocks/>
          </p:cNvSpPr>
          <p:nvPr/>
        </p:nvSpPr>
        <p:spPr>
          <a:xfrm>
            <a:off x="1116936" y="2084556"/>
            <a:ext cx="1679274" cy="98332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ts val="0"/>
              </a:spcBef>
              <a:spcAft>
                <a:spcPts val="1200"/>
              </a:spcAft>
              <a:buNone/>
            </a:pPr>
            <a:endParaRPr lang="tr-TR" sz="6000" b="1" spc="-300" dirty="0">
              <a:solidFill>
                <a:prstClr val="black">
                  <a:lumMod val="85000"/>
                  <a:lumOff val="15000"/>
                </a:prstClr>
              </a:solidFill>
              <a:latin typeface="Calibri" panose="020F0502020204030204" pitchFamily="34" charset="0"/>
              <a:ea typeface="Open Sans" panose="020B0606030504020204" pitchFamily="34" charset="0"/>
              <a:cs typeface="Calibri" panose="020F0502020204030204" pitchFamily="34" charset="0"/>
            </a:endParaRPr>
          </a:p>
        </p:txBody>
      </p:sp>
    </p:spTree>
    <p:extLst>
      <p:ext uri="{BB962C8B-B14F-4D97-AF65-F5344CB8AC3E}">
        <p14:creationId xmlns:p14="http://schemas.microsoft.com/office/powerpoint/2010/main" val="17652502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çerik Yer Tutucusu 9"/>
          <p:cNvSpPr txBox="1">
            <a:spLocks/>
          </p:cNvSpPr>
          <p:nvPr/>
        </p:nvSpPr>
        <p:spPr>
          <a:xfrm>
            <a:off x="668047" y="1326158"/>
            <a:ext cx="10662199" cy="31793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tr-TR" sz="2400" dirty="0">
              <a:latin typeface="Times New Roman" panose="02020603050405020304" pitchFamily="18" charset="0"/>
              <a:cs typeface="Times New Roman" panose="02020603050405020304" pitchFamily="18" charset="0"/>
            </a:endParaRPr>
          </a:p>
        </p:txBody>
      </p:sp>
      <p:sp>
        <p:nvSpPr>
          <p:cNvPr id="7" name="Title 6">
            <a:extLst>
              <a:ext uri="{FF2B5EF4-FFF2-40B4-BE49-F238E27FC236}">
                <a16:creationId xmlns:a16="http://schemas.microsoft.com/office/drawing/2014/main" id="{79052FE8-75A0-D745-9894-2A15D2479C21}"/>
              </a:ext>
            </a:extLst>
          </p:cNvPr>
          <p:cNvSpPr>
            <a:spLocks noGrp="1"/>
          </p:cNvSpPr>
          <p:nvPr>
            <p:ph type="title"/>
          </p:nvPr>
        </p:nvSpPr>
        <p:spPr>
          <a:xfrm>
            <a:off x="481209" y="178253"/>
            <a:ext cx="10084496" cy="665141"/>
          </a:xfrm>
        </p:spPr>
        <p:txBody>
          <a:bodyPr/>
          <a:lstStyle/>
          <a:p>
            <a:r>
              <a:rPr lang="tr-TR" dirty="0">
                <a:latin typeface="Times New Roman" panose="02020603050405020304" pitchFamily="18" charset="0"/>
                <a:cs typeface="Times New Roman" panose="02020603050405020304" pitchFamily="18" charset="0"/>
              </a:rPr>
              <a:t>Ön Mali Kontrole Tabi İşlemler</a:t>
            </a:r>
            <a:endParaRPr lang="en-TR" dirty="0"/>
          </a:p>
        </p:txBody>
      </p:sp>
      <p:sp>
        <p:nvSpPr>
          <p:cNvPr id="10" name="İçerik Yer Tutucusu 9">
            <a:extLst>
              <a:ext uri="{FF2B5EF4-FFF2-40B4-BE49-F238E27FC236}">
                <a16:creationId xmlns:a16="http://schemas.microsoft.com/office/drawing/2014/main" id="{A42C3AB9-55FF-EB44-B4FC-24A69B1286EC}"/>
              </a:ext>
            </a:extLst>
          </p:cNvPr>
          <p:cNvSpPr txBox="1">
            <a:spLocks/>
          </p:cNvSpPr>
          <p:nvPr/>
        </p:nvSpPr>
        <p:spPr>
          <a:xfrm>
            <a:off x="1116936" y="2084556"/>
            <a:ext cx="1679274" cy="98332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ts val="0"/>
              </a:spcBef>
              <a:spcAft>
                <a:spcPts val="1200"/>
              </a:spcAft>
              <a:buNone/>
            </a:pPr>
            <a:endParaRPr lang="tr-TR" sz="6000" b="1" spc="-300" dirty="0">
              <a:solidFill>
                <a:prstClr val="black">
                  <a:lumMod val="85000"/>
                  <a:lumOff val="15000"/>
                </a:prstClr>
              </a:solidFill>
              <a:latin typeface="Calibri" panose="020F0502020204030204" pitchFamily="34" charset="0"/>
              <a:ea typeface="Open Sans" panose="020B0606030504020204" pitchFamily="34" charset="0"/>
              <a:cs typeface="Calibri" panose="020F0502020204030204" pitchFamily="34" charset="0"/>
            </a:endParaRPr>
          </a:p>
        </p:txBody>
      </p:sp>
      <p:sp>
        <p:nvSpPr>
          <p:cNvPr id="3" name="Dikdörtgen 2"/>
          <p:cNvSpPr/>
          <p:nvPr/>
        </p:nvSpPr>
        <p:spPr>
          <a:xfrm>
            <a:off x="773084" y="1320731"/>
            <a:ext cx="10881360" cy="4893647"/>
          </a:xfrm>
          <a:prstGeom prst="rect">
            <a:avLst/>
          </a:prstGeom>
        </p:spPr>
        <p:txBody>
          <a:bodyPr wrap="square">
            <a:spAutoFit/>
          </a:bodyPr>
          <a:lstStyle/>
          <a:p>
            <a:r>
              <a:rPr lang="tr-TR" sz="2400" b="1" dirty="0">
                <a:latin typeface="Times New Roman" panose="02020603050405020304" pitchFamily="18" charset="0"/>
                <a:cs typeface="Times New Roman" panose="02020603050405020304" pitchFamily="18" charset="0"/>
              </a:rPr>
              <a:t>A) Usul ve Esaslarda Belirlenen Mali Karar ve İşlemler;</a:t>
            </a:r>
          </a:p>
          <a:p>
            <a:pPr lvl="1"/>
            <a:r>
              <a:rPr lang="tr-TR" sz="2400" dirty="0">
                <a:latin typeface="Times New Roman" panose="02020603050405020304" pitchFamily="18" charset="0"/>
                <a:cs typeface="Times New Roman" panose="02020603050405020304" pitchFamily="18" charset="0"/>
              </a:rPr>
              <a:t>Kanun tasarılarının mali yükünün hesaplanması</a:t>
            </a:r>
          </a:p>
          <a:p>
            <a:pPr lvl="1"/>
            <a:r>
              <a:rPr lang="tr-TR" sz="2400" dirty="0">
                <a:latin typeface="Times New Roman" panose="02020603050405020304" pitchFamily="18" charset="0"/>
                <a:cs typeface="Times New Roman" panose="02020603050405020304" pitchFamily="18" charset="0"/>
              </a:rPr>
              <a:t>Taahhüt evrakı ve sözleşme tasarıları</a:t>
            </a:r>
          </a:p>
          <a:p>
            <a:pPr lvl="1"/>
            <a:r>
              <a:rPr lang="tr-TR" sz="2400" dirty="0">
                <a:latin typeface="Times New Roman" panose="02020603050405020304" pitchFamily="18" charset="0"/>
                <a:cs typeface="Times New Roman" panose="02020603050405020304" pitchFamily="18" charset="0"/>
              </a:rPr>
              <a:t>Ödenek gönderme belgeleri</a:t>
            </a:r>
          </a:p>
          <a:p>
            <a:pPr lvl="1"/>
            <a:r>
              <a:rPr lang="tr-TR" sz="2400" dirty="0">
                <a:latin typeface="Times New Roman" panose="02020603050405020304" pitchFamily="18" charset="0"/>
                <a:cs typeface="Times New Roman" panose="02020603050405020304" pitchFamily="18" charset="0"/>
              </a:rPr>
              <a:t>Ödenek aktarma işlemleri</a:t>
            </a:r>
          </a:p>
          <a:p>
            <a:pPr lvl="1"/>
            <a:r>
              <a:rPr lang="tr-TR" sz="2400" dirty="0">
                <a:latin typeface="Times New Roman" panose="02020603050405020304" pitchFamily="18" charset="0"/>
                <a:cs typeface="Times New Roman" panose="02020603050405020304" pitchFamily="18" charset="0"/>
              </a:rPr>
              <a:t>Kadro dağılım cetvelleri</a:t>
            </a:r>
          </a:p>
          <a:p>
            <a:pPr lvl="1"/>
            <a:r>
              <a:rPr lang="tr-TR" sz="2400" dirty="0">
                <a:latin typeface="Times New Roman" panose="02020603050405020304" pitchFamily="18" charset="0"/>
                <a:cs typeface="Times New Roman" panose="02020603050405020304" pitchFamily="18" charset="0"/>
              </a:rPr>
              <a:t>Seyahat kartı listeleri</a:t>
            </a:r>
          </a:p>
          <a:p>
            <a:pPr lvl="1"/>
            <a:r>
              <a:rPr lang="tr-TR" sz="2400" dirty="0">
                <a:latin typeface="Times New Roman" panose="02020603050405020304" pitchFamily="18" charset="0"/>
                <a:cs typeface="Times New Roman" panose="02020603050405020304" pitchFamily="18" charset="0"/>
              </a:rPr>
              <a:t>Seyyar görev tazminatı cetveli</a:t>
            </a:r>
          </a:p>
          <a:p>
            <a:pPr lvl="1"/>
            <a:r>
              <a:rPr lang="tr-TR" sz="2400" dirty="0">
                <a:latin typeface="Times New Roman" panose="02020603050405020304" pitchFamily="18" charset="0"/>
                <a:cs typeface="Times New Roman" panose="02020603050405020304" pitchFamily="18" charset="0"/>
              </a:rPr>
              <a:t>Geçici işçi pozisyonları</a:t>
            </a:r>
          </a:p>
          <a:p>
            <a:pPr lvl="1"/>
            <a:r>
              <a:rPr lang="tr-TR" sz="2400" dirty="0">
                <a:latin typeface="Times New Roman" panose="02020603050405020304" pitchFamily="18" charset="0"/>
                <a:cs typeface="Times New Roman" panose="02020603050405020304" pitchFamily="18" charset="0"/>
              </a:rPr>
              <a:t>Yan ödeme cetvelleri</a:t>
            </a:r>
          </a:p>
          <a:p>
            <a:pPr lvl="1"/>
            <a:r>
              <a:rPr lang="tr-TR" sz="2400" dirty="0">
                <a:latin typeface="Times New Roman" panose="02020603050405020304" pitchFamily="18" charset="0"/>
                <a:cs typeface="Times New Roman" panose="02020603050405020304" pitchFamily="18" charset="0"/>
              </a:rPr>
              <a:t>Sözleşmeli personel sayı ve sözleşmeleri</a:t>
            </a:r>
          </a:p>
          <a:p>
            <a:pPr lvl="1"/>
            <a:r>
              <a:rPr lang="tr-TR" sz="2400" dirty="0">
                <a:latin typeface="Times New Roman" panose="02020603050405020304" pitchFamily="18" charset="0"/>
                <a:cs typeface="Times New Roman" panose="02020603050405020304" pitchFamily="18" charset="0"/>
              </a:rPr>
              <a:t>Yurtdışı kira katkısı</a:t>
            </a:r>
          </a:p>
          <a:p>
            <a:pPr lvl="1"/>
            <a:r>
              <a:rPr lang="tr-TR" sz="2400" dirty="0">
                <a:latin typeface="Times New Roman" panose="02020603050405020304" pitchFamily="18" charset="0"/>
                <a:cs typeface="Times New Roman" panose="02020603050405020304" pitchFamily="18" charset="0"/>
              </a:rPr>
              <a:t>Yurtdışı konaklama giderine ait ödeme belgeleri</a:t>
            </a:r>
            <a:endParaRPr lang="tr-TR" sz="2400" dirty="0"/>
          </a:p>
        </p:txBody>
      </p:sp>
    </p:spTree>
    <p:extLst>
      <p:ext uri="{BB962C8B-B14F-4D97-AF65-F5344CB8AC3E}">
        <p14:creationId xmlns:p14="http://schemas.microsoft.com/office/powerpoint/2010/main" val="35421935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çerik Yer Tutucusu 9"/>
          <p:cNvSpPr txBox="1">
            <a:spLocks/>
          </p:cNvSpPr>
          <p:nvPr/>
        </p:nvSpPr>
        <p:spPr>
          <a:xfrm>
            <a:off x="668047" y="1326158"/>
            <a:ext cx="10662199" cy="31793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tr-TR" sz="2400" dirty="0">
              <a:latin typeface="Times New Roman" panose="02020603050405020304" pitchFamily="18" charset="0"/>
              <a:cs typeface="Times New Roman" panose="02020603050405020304" pitchFamily="18" charset="0"/>
            </a:endParaRPr>
          </a:p>
        </p:txBody>
      </p:sp>
      <p:sp>
        <p:nvSpPr>
          <p:cNvPr id="7" name="Title 6">
            <a:extLst>
              <a:ext uri="{FF2B5EF4-FFF2-40B4-BE49-F238E27FC236}">
                <a16:creationId xmlns:a16="http://schemas.microsoft.com/office/drawing/2014/main" id="{79052FE8-75A0-D745-9894-2A15D2479C21}"/>
              </a:ext>
            </a:extLst>
          </p:cNvPr>
          <p:cNvSpPr>
            <a:spLocks noGrp="1"/>
          </p:cNvSpPr>
          <p:nvPr>
            <p:ph type="title"/>
          </p:nvPr>
        </p:nvSpPr>
        <p:spPr>
          <a:xfrm>
            <a:off x="481209" y="178253"/>
            <a:ext cx="10084496" cy="665141"/>
          </a:xfrm>
        </p:spPr>
        <p:txBody>
          <a:bodyPr/>
          <a:lstStyle/>
          <a:p>
            <a:r>
              <a:rPr lang="tr-TR" dirty="0">
                <a:latin typeface="Times New Roman" panose="02020603050405020304" pitchFamily="18" charset="0"/>
                <a:cs typeface="Times New Roman" panose="02020603050405020304" pitchFamily="18" charset="0"/>
              </a:rPr>
              <a:t>Ön Mali Kontrole Tabi İşlemler</a:t>
            </a:r>
            <a:endParaRPr lang="en-TR" dirty="0"/>
          </a:p>
        </p:txBody>
      </p:sp>
      <p:sp>
        <p:nvSpPr>
          <p:cNvPr id="10" name="İçerik Yer Tutucusu 9">
            <a:extLst>
              <a:ext uri="{FF2B5EF4-FFF2-40B4-BE49-F238E27FC236}">
                <a16:creationId xmlns:a16="http://schemas.microsoft.com/office/drawing/2014/main" id="{A42C3AB9-55FF-EB44-B4FC-24A69B1286EC}"/>
              </a:ext>
            </a:extLst>
          </p:cNvPr>
          <p:cNvSpPr txBox="1">
            <a:spLocks/>
          </p:cNvSpPr>
          <p:nvPr/>
        </p:nvSpPr>
        <p:spPr>
          <a:xfrm>
            <a:off x="1116936" y="2084556"/>
            <a:ext cx="1679274" cy="98332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ts val="0"/>
              </a:spcBef>
              <a:spcAft>
                <a:spcPts val="1200"/>
              </a:spcAft>
              <a:buNone/>
            </a:pPr>
            <a:endParaRPr lang="tr-TR" sz="6000" b="1" spc="-300" dirty="0">
              <a:solidFill>
                <a:prstClr val="black">
                  <a:lumMod val="85000"/>
                  <a:lumOff val="15000"/>
                </a:prstClr>
              </a:solidFill>
              <a:latin typeface="Calibri" panose="020F0502020204030204" pitchFamily="34" charset="0"/>
              <a:ea typeface="Open Sans" panose="020B0606030504020204" pitchFamily="34" charset="0"/>
              <a:cs typeface="Calibri" panose="020F0502020204030204" pitchFamily="34" charset="0"/>
            </a:endParaRPr>
          </a:p>
        </p:txBody>
      </p:sp>
      <p:sp>
        <p:nvSpPr>
          <p:cNvPr id="3" name="Dikdörtgen 2"/>
          <p:cNvSpPr/>
          <p:nvPr/>
        </p:nvSpPr>
        <p:spPr>
          <a:xfrm>
            <a:off x="773084" y="1320731"/>
            <a:ext cx="10881360" cy="3824252"/>
          </a:xfrm>
          <a:prstGeom prst="rect">
            <a:avLst/>
          </a:prstGeom>
        </p:spPr>
        <p:txBody>
          <a:bodyPr wrap="square">
            <a:spAutoFit/>
          </a:bodyPr>
          <a:lstStyle/>
          <a:p>
            <a:r>
              <a:rPr lang="tr-TR" sz="2400" b="1" dirty="0">
                <a:latin typeface="Times New Roman" panose="02020603050405020304" pitchFamily="18" charset="0"/>
                <a:cs typeface="Times New Roman" panose="02020603050405020304" pitchFamily="18" charset="0"/>
              </a:rPr>
              <a:t>B) İdarece Yapılan Düzenlemeler;</a:t>
            </a:r>
          </a:p>
          <a:p>
            <a:pPr algn="just">
              <a:lnSpc>
                <a:spcPct val="107000"/>
              </a:lnSpc>
              <a:spcAft>
                <a:spcPts val="800"/>
              </a:spcAft>
            </a:pPr>
            <a:r>
              <a:rPr lang="tr-TR"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Riskli </a:t>
            </a:r>
            <a:r>
              <a:rPr lang="tr-TR"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alanlar dikkate alınarak tür, tutar ve konu itibarıyla aşağıda belirlenen mali karar ve işlemler</a:t>
            </a:r>
            <a:endParaRPr lang="tr-TR"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tr-TR" dirty="0">
                <a:latin typeface="Times New Roman" panose="02020603050405020304" pitchFamily="18" charset="0"/>
                <a:ea typeface="Calibri" panose="020F0502020204030204" pitchFamily="34" charset="0"/>
                <a:cs typeface="Times New Roman" panose="02020603050405020304" pitchFamily="18" charset="0"/>
              </a:rPr>
              <a:t>Her türlü müteahhitlik giderleri (06.5.7 - 06.7.7)</a:t>
            </a:r>
          </a:p>
          <a:p>
            <a:pPr marL="342900" lvl="0" indent="-342900" algn="just">
              <a:lnSpc>
                <a:spcPct val="107000"/>
              </a:lnSpc>
              <a:spcAft>
                <a:spcPts val="0"/>
              </a:spcAft>
              <a:buFont typeface="Symbol" panose="05050102010706020507" pitchFamily="18" charset="2"/>
              <a:buChar char=""/>
            </a:pPr>
            <a:r>
              <a:rPr lang="tr-TR" dirty="0">
                <a:latin typeface="Times New Roman" panose="02020603050405020304" pitchFamily="18" charset="0"/>
                <a:ea typeface="Calibri" panose="020F0502020204030204" pitchFamily="34" charset="0"/>
                <a:cs typeface="Times New Roman" panose="02020603050405020304" pitchFamily="18" charset="0"/>
              </a:rPr>
              <a:t>Limite bakılmaksızın ihale yöntemleri ile gerçekleştirilen yapım işi ile mal ve hizmet satın alma giderleri, </a:t>
            </a:r>
            <a:r>
              <a:rPr lang="tr-TR" dirty="0" smtClean="0">
                <a:latin typeface="Times New Roman" panose="02020603050405020304" pitchFamily="18" charset="0"/>
                <a:ea typeface="Calibri" panose="020F0502020204030204" pitchFamily="34" charset="0"/>
                <a:cs typeface="Times New Roman" panose="02020603050405020304" pitchFamily="18" charset="0"/>
              </a:rPr>
              <a:t> (DMO </a:t>
            </a:r>
            <a:r>
              <a:rPr lang="tr-TR" dirty="0">
                <a:latin typeface="Times New Roman" panose="02020603050405020304" pitchFamily="18" charset="0"/>
                <a:ea typeface="Calibri" panose="020F0502020204030204" pitchFamily="34" charset="0"/>
                <a:cs typeface="Times New Roman" panose="02020603050405020304" pitchFamily="18" charset="0"/>
              </a:rPr>
              <a:t>dan yapılan alımlar hariç)</a:t>
            </a:r>
          </a:p>
          <a:p>
            <a:pPr marL="342900" lvl="0" indent="-342900" algn="just">
              <a:lnSpc>
                <a:spcPct val="107000"/>
              </a:lnSpc>
              <a:spcAft>
                <a:spcPts val="0"/>
              </a:spcAft>
              <a:buFont typeface="Symbol" panose="05050102010706020507" pitchFamily="18" charset="2"/>
              <a:buChar char=""/>
            </a:pPr>
            <a:r>
              <a:rPr lang="tr-TR" dirty="0">
                <a:latin typeface="Times New Roman" panose="02020603050405020304" pitchFamily="18" charset="0"/>
                <a:ea typeface="Calibri" panose="020F0502020204030204" pitchFamily="34" charset="0"/>
                <a:cs typeface="Times New Roman" panose="02020603050405020304" pitchFamily="18" charset="0"/>
              </a:rPr>
              <a:t>Mal, Hizmet ve Yapım İşleri ihalelerine bağlı bulunan hak edişler</a:t>
            </a:r>
          </a:p>
          <a:p>
            <a:pPr marL="342900" lvl="0" indent="-342900" algn="just">
              <a:lnSpc>
                <a:spcPct val="107000"/>
              </a:lnSpc>
              <a:spcAft>
                <a:spcPts val="0"/>
              </a:spcAft>
              <a:buFont typeface="Symbol" panose="05050102010706020507" pitchFamily="18" charset="2"/>
              <a:buChar char=""/>
            </a:pPr>
            <a:r>
              <a:rPr lang="tr-TR" dirty="0">
                <a:latin typeface="Times New Roman" panose="02020603050405020304" pitchFamily="18" charset="0"/>
                <a:ea typeface="Calibri" panose="020F0502020204030204" pitchFamily="34" charset="0"/>
                <a:cs typeface="Times New Roman" panose="02020603050405020304" pitchFamily="18" charset="0"/>
              </a:rPr>
              <a:t>Tutarı KDV hariç 50.000 TL’yi aşan proje giderleri</a:t>
            </a:r>
          </a:p>
          <a:p>
            <a:pPr marL="342900" lvl="0" indent="-342900" algn="just">
              <a:lnSpc>
                <a:spcPct val="107000"/>
              </a:lnSpc>
              <a:spcAft>
                <a:spcPts val="0"/>
              </a:spcAft>
              <a:buFont typeface="Symbol" panose="05050102010706020507" pitchFamily="18" charset="2"/>
              <a:buChar char=""/>
            </a:pPr>
            <a:r>
              <a:rPr lang="tr-TR" dirty="0">
                <a:latin typeface="Times New Roman" panose="02020603050405020304" pitchFamily="18" charset="0"/>
                <a:ea typeface="Calibri" panose="020F0502020204030204" pitchFamily="34" charset="0"/>
                <a:cs typeface="Times New Roman" panose="02020603050405020304" pitchFamily="18" charset="0"/>
              </a:rPr>
              <a:t>Doğrudan temin yöntemi ile yapılan alımlarda 03.7 Menkul Mal, Gayri Maddi Hak Alım, Bakım ve Onarım Giderleri ile 03.8 Gayrimenkul Mal Bakım ve Onarım Giderlerinden tutarı KDV hariç 3.000 TL’yi geçen alımlar</a:t>
            </a:r>
          </a:p>
          <a:p>
            <a:pPr marL="342900" lvl="0" indent="-342900" algn="just">
              <a:lnSpc>
                <a:spcPct val="107000"/>
              </a:lnSpc>
              <a:spcAft>
                <a:spcPts val="800"/>
              </a:spcAft>
              <a:buFont typeface="Symbol" panose="05050102010706020507" pitchFamily="18" charset="2"/>
              <a:buChar char=""/>
            </a:pPr>
            <a:r>
              <a:rPr lang="tr-TR" dirty="0">
                <a:latin typeface="Times New Roman" panose="02020603050405020304" pitchFamily="18" charset="0"/>
                <a:ea typeface="Calibri" panose="020F0502020204030204" pitchFamily="34" charset="0"/>
                <a:cs typeface="Times New Roman" panose="02020603050405020304" pitchFamily="18" charset="0"/>
              </a:rPr>
              <a:t>Elektrik, Su, Doğalgaz ödemeleri, Personel Giderleri, Yolluklar, Yurtdışı yayın alımı ve elektronik veri tabanı abonelikleri ve DMO’dan yapılan alımlar hariç diğer tertiplerden yapılan satın almalarda tutarı 20.000 TL’yi geçen (KDV hariç) giderler</a:t>
            </a:r>
          </a:p>
        </p:txBody>
      </p:sp>
    </p:spTree>
    <p:extLst>
      <p:ext uri="{BB962C8B-B14F-4D97-AF65-F5344CB8AC3E}">
        <p14:creationId xmlns:p14="http://schemas.microsoft.com/office/powerpoint/2010/main" val="29099665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2029</TotalTime>
  <Words>715</Words>
  <Application>Microsoft Office PowerPoint</Application>
  <PresentationFormat>Geniş ekran</PresentationFormat>
  <Paragraphs>72</Paragraphs>
  <Slides>17</Slides>
  <Notes>0</Notes>
  <HiddenSlides>0</HiddenSlides>
  <MMClips>0</MMClips>
  <ScaleCrop>false</ScaleCrop>
  <HeadingPairs>
    <vt:vector size="8" baseType="variant">
      <vt:variant>
        <vt:lpstr>Kullanılan Yazı Tipleri</vt:lpstr>
      </vt:variant>
      <vt:variant>
        <vt:i4>6</vt:i4>
      </vt:variant>
      <vt:variant>
        <vt:lpstr>Tema</vt:lpstr>
      </vt:variant>
      <vt:variant>
        <vt:i4>1</vt:i4>
      </vt:variant>
      <vt:variant>
        <vt:lpstr>Eklenmiş OLE Hizmet Programları</vt:lpstr>
      </vt:variant>
      <vt:variant>
        <vt:i4>2</vt:i4>
      </vt:variant>
      <vt:variant>
        <vt:lpstr>Slayt Başlıkları</vt:lpstr>
      </vt:variant>
      <vt:variant>
        <vt:i4>17</vt:i4>
      </vt:variant>
    </vt:vector>
  </HeadingPairs>
  <TitlesOfParts>
    <vt:vector size="26" baseType="lpstr">
      <vt:lpstr>Arial</vt:lpstr>
      <vt:lpstr>Calibri</vt:lpstr>
      <vt:lpstr>Calibri Light</vt:lpstr>
      <vt:lpstr>Open Sans</vt:lpstr>
      <vt:lpstr>Symbol</vt:lpstr>
      <vt:lpstr>Times New Roman</vt:lpstr>
      <vt:lpstr>Office Theme</vt:lpstr>
      <vt:lpstr>Acrobat Document</vt:lpstr>
      <vt:lpstr>Adobe Acrobat Document</vt:lpstr>
      <vt:lpstr>Ön Mali Kontrol İşlemleri</vt:lpstr>
      <vt:lpstr>Ön Mali Kontrol Nedir?</vt:lpstr>
      <vt:lpstr>Ön Mali Kontrolün Niteliği</vt:lpstr>
      <vt:lpstr>Ön Mali Kontrol Süreci</vt:lpstr>
      <vt:lpstr>Ön Mali Kontrol Süreci</vt:lpstr>
      <vt:lpstr>Ön Mali Kontrol Süreci</vt:lpstr>
      <vt:lpstr>Kontrol Yetkisi</vt:lpstr>
      <vt:lpstr>Ön Mali Kontrole Tabi İşlemler</vt:lpstr>
      <vt:lpstr>Ön Mali Kontrole Tabi İşlemler</vt:lpstr>
      <vt:lpstr>Uygun Görüş Verilmeyen Malî Karar ve İşlemler</vt:lpstr>
      <vt:lpstr>Ön Mali Kontrolde İstenen Belgeler</vt:lpstr>
      <vt:lpstr>Parasal Limitler ve Eşik Değerler 01.02.2020 – 31.01.2021</vt:lpstr>
      <vt:lpstr>E Cetveli Parasal Limitler</vt:lpstr>
      <vt:lpstr>Yetki Devri</vt:lpstr>
      <vt:lpstr>Ön Mali Kontrol Görüş Formu</vt:lpstr>
      <vt:lpstr>Mottomuz</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Halid Özgür</dc:creator>
  <cp:lastModifiedBy>3</cp:lastModifiedBy>
  <cp:revision>181</cp:revision>
  <dcterms:created xsi:type="dcterms:W3CDTF">2020-09-09T19:50:56Z</dcterms:created>
  <dcterms:modified xsi:type="dcterms:W3CDTF">2021-01-20T07:30:38Z</dcterms:modified>
</cp:coreProperties>
</file>