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14" r:id="rId3"/>
    <p:sldId id="341" r:id="rId4"/>
    <p:sldId id="364" r:id="rId5"/>
    <p:sldId id="365" r:id="rId6"/>
    <p:sldId id="366" r:id="rId7"/>
    <p:sldId id="367" r:id="rId8"/>
    <p:sldId id="369" r:id="rId9"/>
    <p:sldId id="368" r:id="rId10"/>
    <p:sldId id="370" r:id="rId11"/>
    <p:sldId id="371" r:id="rId12"/>
    <p:sldId id="372" r:id="rId13"/>
    <p:sldId id="373" r:id="rId14"/>
    <p:sldId id="374" r:id="rId15"/>
    <p:sldId id="39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60" r:id="rId36"/>
    <p:sldId id="265" r:id="rId37"/>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FF00"/>
    <a:srgbClr val="009E4A"/>
    <a:srgbClr val="FFFF24"/>
    <a:srgbClr val="FFED00"/>
    <a:srgbClr val="9EF3C8"/>
    <a:srgbClr val="003DA6"/>
    <a:srgbClr val="E6E7E9"/>
    <a:srgbClr val="D7E7F5"/>
    <a:srgbClr val="0C0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p:restoredTop sz="95574" autoAdjust="0"/>
  </p:normalViewPr>
  <p:slideViewPr>
    <p:cSldViewPr snapToGrid="0" snapToObjects="1">
      <p:cViewPr varScale="1">
        <p:scale>
          <a:sx n="117" d="100"/>
          <a:sy n="117" d="100"/>
        </p:scale>
        <p:origin x="618"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t>20.01.2021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TR"/>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userDrawn="1"/>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en-US" dirty="0"/>
              <a:t>Click to edit Master title style</a:t>
            </a:r>
            <a:endParaRPr lang="en-TR"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TR"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TR"/>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en-TR" smtClean="0"/>
              <a:t>01/20/2021</a:t>
            </a:fld>
            <a:endParaRPr lang="en-TR"/>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en-TR" smtClean="0"/>
              <a:t>01/20/2021</a:t>
            </a:fld>
            <a:endParaRPr lang="en-TR"/>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en-TR" smtClean="0"/>
              <a:t>‹#›</a:t>
            </a:fld>
            <a:endParaRPr lang="en-TR"/>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a:xfrm>
            <a:off x="0" y="2238476"/>
            <a:ext cx="12192000" cy="4227638"/>
          </a:xfrm>
        </p:spPr>
        <p:txBody>
          <a:bodyPr>
            <a:normAutofit/>
          </a:bodyPr>
          <a:lstStyle/>
          <a:p>
            <a:r>
              <a:rPr lang="tr-TR" b="1" dirty="0" smtClean="0"/>
              <a:t>Muhasebe Kesin Hesap ve Raporlama</a:t>
            </a:r>
            <a:br>
              <a:rPr lang="tr-TR" b="1" dirty="0" smtClean="0"/>
            </a:br>
            <a:r>
              <a:rPr lang="tr-TR" b="1" dirty="0" smtClean="0"/>
              <a:t>Şube Müdürlüğü</a:t>
            </a:r>
            <a:br>
              <a:rPr lang="tr-TR" b="1" dirty="0" smtClean="0"/>
            </a:br>
            <a:r>
              <a:rPr lang="tr-TR" b="1" dirty="0"/>
              <a:t/>
            </a:r>
            <a:br>
              <a:rPr lang="tr-TR" b="1" dirty="0"/>
            </a:br>
            <a:r>
              <a:rPr lang="tr-TR" sz="3600" b="1" dirty="0" smtClean="0"/>
              <a:t>20.01.2021</a:t>
            </a:r>
            <a:endParaRPr lang="en-TR" sz="3600" b="1" dirty="0"/>
          </a:p>
        </p:txBody>
      </p:sp>
    </p:spTree>
    <p:extLst>
      <p:ext uri="{BB962C8B-B14F-4D97-AF65-F5344CB8AC3E}">
        <p14:creationId xmlns:p14="http://schemas.microsoft.com/office/powerpoint/2010/main" val="406054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4.</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1" y="4589471"/>
            <a:ext cx="11202306" cy="1500187"/>
          </a:xfrm>
        </p:spPr>
        <p:txBody>
          <a:bodyPr>
            <a:normAutofit fontScale="25000" lnSpcReduction="20000"/>
          </a:bodyPr>
          <a:lstStyle/>
          <a:p>
            <a:pPr algn="ctr"/>
            <a:endParaRPr lang="tr-TR" sz="5400" dirty="0" smtClean="0">
              <a:solidFill>
                <a:schemeClr val="accent4">
                  <a:lumMod val="60000"/>
                  <a:lumOff val="40000"/>
                </a:schemeClr>
              </a:solidFill>
            </a:endParaRPr>
          </a:p>
          <a:p>
            <a:endParaRPr lang="tr-TR" sz="5400" dirty="0" smtClean="0">
              <a:solidFill>
                <a:schemeClr val="bg1"/>
              </a:solidFill>
            </a:endParaRPr>
          </a:p>
          <a:p>
            <a:r>
              <a:rPr lang="tr-TR" sz="16000" dirty="0" smtClean="0">
                <a:solidFill>
                  <a:schemeClr val="bg1"/>
                </a:solidFill>
              </a:rPr>
              <a:t>Kamu Harcama ve Muhasebe Bilişim Sistemi (KBS)</a:t>
            </a:r>
            <a:endParaRPr lang="en-TR" sz="16000" dirty="0">
              <a:solidFill>
                <a:schemeClr val="bg1"/>
              </a:solidFill>
            </a:endParaRPr>
          </a:p>
        </p:txBody>
      </p:sp>
    </p:spTree>
    <p:extLst>
      <p:ext uri="{BB962C8B-B14F-4D97-AF65-F5344CB8AC3E}">
        <p14:creationId xmlns:p14="http://schemas.microsoft.com/office/powerpoint/2010/main" val="3337930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Kamu Harcama ve Muhasebe Bilişim Sistemi (KBS)</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2053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600" dirty="0" smtClean="0"/>
              <a:t>KBS Üzerinde </a:t>
            </a:r>
            <a:r>
              <a:rPr lang="tr-TR" sz="2600" dirty="0"/>
              <a:t>Resmi Yazı İle Yetkilerin İstenmesi (</a:t>
            </a:r>
            <a:r>
              <a:rPr lang="tr-TR" sz="2600" dirty="0" smtClean="0"/>
              <a:t>MYS </a:t>
            </a:r>
            <a:r>
              <a:rPr lang="tr-TR" sz="2600" dirty="0"/>
              <a:t>Yazısında </a:t>
            </a:r>
            <a:r>
              <a:rPr lang="tr-TR" sz="2600" dirty="0" smtClean="0"/>
              <a:t>KBS </a:t>
            </a:r>
            <a:r>
              <a:rPr lang="tr-TR" sz="2600" dirty="0"/>
              <a:t>İçin </a:t>
            </a:r>
            <a:r>
              <a:rPr lang="tr-TR" sz="2600" dirty="0" smtClean="0"/>
              <a:t>de </a:t>
            </a:r>
            <a:r>
              <a:rPr lang="tr-TR" sz="2600" dirty="0"/>
              <a:t>Yetki İsteme)</a:t>
            </a:r>
          </a:p>
          <a:p>
            <a:r>
              <a:rPr lang="tr-TR" sz="2600" u="sng" dirty="0"/>
              <a:t>Taşınır Kayıt </a:t>
            </a:r>
            <a:r>
              <a:rPr lang="tr-TR" sz="2600" u="sng" dirty="0" smtClean="0"/>
              <a:t>Yetkilileri</a:t>
            </a:r>
            <a:r>
              <a:rPr lang="tr-TR" sz="2600" i="1" dirty="0" smtClean="0"/>
              <a:t>  </a:t>
            </a:r>
            <a:r>
              <a:rPr lang="tr-TR" sz="2600" dirty="0" smtClean="0"/>
              <a:t>ile  </a:t>
            </a:r>
            <a:r>
              <a:rPr lang="tr-TR" sz="2600" u="sng" dirty="0"/>
              <a:t>Taşınır Kontrol </a:t>
            </a:r>
            <a:r>
              <a:rPr lang="tr-TR" sz="2600" u="sng" dirty="0" smtClean="0"/>
              <a:t>Yetkilileri</a:t>
            </a:r>
            <a:r>
              <a:rPr lang="tr-TR" sz="2600" dirty="0" smtClean="0"/>
              <a:t>nin </a:t>
            </a:r>
            <a:r>
              <a:rPr lang="tr-TR" sz="2600" dirty="0" smtClean="0"/>
              <a:t>Yetkilendirilmesi. (Üst Yazı, </a:t>
            </a:r>
            <a:r>
              <a:rPr lang="tr-TR" sz="2600" dirty="0"/>
              <a:t>Kefalet </a:t>
            </a:r>
            <a:r>
              <a:rPr lang="tr-TR" sz="2600" dirty="0" smtClean="0"/>
              <a:t>Kesintilerinin Yapılması İçin </a:t>
            </a:r>
            <a:r>
              <a:rPr lang="tr-TR" sz="2600" b="1" u="sng" dirty="0" smtClean="0">
                <a:solidFill>
                  <a:srgbClr val="FF0000"/>
                </a:solidFill>
              </a:rPr>
              <a:t>Personel </a:t>
            </a:r>
            <a:r>
              <a:rPr lang="tr-TR" sz="2600" b="1" u="sng" dirty="0">
                <a:solidFill>
                  <a:srgbClr val="FF0000"/>
                </a:solidFill>
              </a:rPr>
              <a:t>Daire Başkanlığına da</a:t>
            </a:r>
            <a:r>
              <a:rPr lang="tr-TR" sz="2600" dirty="0"/>
              <a:t> </a:t>
            </a:r>
            <a:r>
              <a:rPr lang="tr-TR" sz="2600" dirty="0" smtClean="0"/>
              <a:t>Gönderilmesi Gerekmektedir)</a:t>
            </a:r>
          </a:p>
          <a:p>
            <a:r>
              <a:rPr lang="tr-TR" sz="2600" dirty="0" smtClean="0"/>
              <a:t>KBS </a:t>
            </a:r>
            <a:r>
              <a:rPr lang="tr-TR" sz="2600" dirty="0" smtClean="0"/>
              <a:t>Üzerinden Alınan Ödeme </a:t>
            </a:r>
            <a:r>
              <a:rPr lang="tr-TR" sz="2600" dirty="0"/>
              <a:t>Emirlerinde Harcama </a:t>
            </a:r>
            <a:r>
              <a:rPr lang="tr-TR" sz="2600" dirty="0" smtClean="0"/>
              <a:t>Yetkilisi ve Gerçekleştirme Görevlisine </a:t>
            </a:r>
            <a:r>
              <a:rPr lang="tr-TR" sz="2600" dirty="0"/>
              <a:t>Ait </a:t>
            </a:r>
            <a:r>
              <a:rPr lang="tr-TR" sz="2600" dirty="0" smtClean="0"/>
              <a:t>Adı Soyadı Yazılımı için, </a:t>
            </a:r>
            <a:r>
              <a:rPr lang="tr-TR" sz="2600" dirty="0">
                <a:solidFill>
                  <a:srgbClr val="FF0000"/>
                </a:solidFill>
              </a:rPr>
              <a:t>Personel Daire Başkanlığı Özlük Hakları Tahakkuk Şube </a:t>
            </a:r>
            <a:r>
              <a:rPr lang="tr-TR" sz="2600" dirty="0" smtClean="0">
                <a:solidFill>
                  <a:srgbClr val="FF0000"/>
                </a:solidFill>
              </a:rPr>
              <a:t>Müdürlüğü</a:t>
            </a:r>
            <a:r>
              <a:rPr lang="tr-TR" sz="2600" dirty="0" smtClean="0"/>
              <a:t> Tarafından </a:t>
            </a:r>
            <a:r>
              <a:rPr lang="tr-TR" sz="2600" dirty="0" smtClean="0"/>
              <a:t> </a:t>
            </a:r>
            <a:r>
              <a:rPr lang="tr-TR" sz="2600" dirty="0"/>
              <a:t>Yapıldığından Değişikliklerde Bu Birime Bilgi </a:t>
            </a:r>
            <a:r>
              <a:rPr lang="tr-TR" sz="2600" dirty="0" smtClean="0"/>
              <a:t>Verilmesi </a:t>
            </a:r>
            <a:r>
              <a:rPr lang="tr-TR" sz="2600" dirty="0" smtClean="0"/>
              <a:t>(</a:t>
            </a:r>
            <a:r>
              <a:rPr lang="tr-TR" sz="2600" u="sng" dirty="0" smtClean="0"/>
              <a:t>Dikkat! Yetki değil</a:t>
            </a:r>
            <a:r>
              <a:rPr lang="tr-TR" sz="2600" dirty="0" smtClean="0"/>
              <a:t>)</a:t>
            </a:r>
            <a:endParaRPr lang="tr-TR" sz="2600" dirty="0"/>
          </a:p>
        </p:txBody>
      </p:sp>
    </p:spTree>
    <p:extLst>
      <p:ext uri="{BB962C8B-B14F-4D97-AF65-F5344CB8AC3E}">
        <p14:creationId xmlns:p14="http://schemas.microsoft.com/office/powerpoint/2010/main" val="257512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5.</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1" y="4589471"/>
            <a:ext cx="10515600" cy="1500187"/>
          </a:xfrm>
        </p:spPr>
        <p:txBody>
          <a:bodyPr>
            <a:normAutofit fontScale="92500" lnSpcReduction="10000"/>
          </a:bodyPr>
          <a:lstStyle/>
          <a:p>
            <a:pPr algn="ctr"/>
            <a:endParaRPr lang="tr-TR" sz="5400" dirty="0" smtClean="0">
              <a:solidFill>
                <a:schemeClr val="accent4">
                  <a:lumMod val="60000"/>
                  <a:lumOff val="40000"/>
                </a:schemeClr>
              </a:solidFill>
            </a:endParaRPr>
          </a:p>
          <a:p>
            <a:r>
              <a:rPr lang="tr-TR" sz="5400" dirty="0" smtClean="0">
                <a:solidFill>
                  <a:schemeClr val="bg1"/>
                </a:solidFill>
              </a:rPr>
              <a:t>Ödeme Emri Belgeleri Hataları</a:t>
            </a:r>
            <a:endParaRPr lang="en-TR" sz="5400" dirty="0">
              <a:solidFill>
                <a:schemeClr val="bg1"/>
              </a:solidFill>
            </a:endParaRPr>
          </a:p>
        </p:txBody>
      </p:sp>
    </p:spTree>
    <p:extLst>
      <p:ext uri="{BB962C8B-B14F-4D97-AF65-F5344CB8AC3E}">
        <p14:creationId xmlns:p14="http://schemas.microsoft.com/office/powerpoint/2010/main" val="3487948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Ödeme Emri Belgeleri </a:t>
            </a:r>
            <a:r>
              <a:rPr lang="tr-TR" dirty="0" smtClean="0"/>
              <a:t>Hataları</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600" dirty="0"/>
              <a:t>Ödeme Yapılacak Bütçe Tertibinin Yanlış Seçilmesi</a:t>
            </a:r>
          </a:p>
          <a:p>
            <a:pPr lvl="0"/>
            <a:r>
              <a:rPr lang="tr-TR" sz="2600" dirty="0"/>
              <a:t>Kesintilerin İlgili Kodlardan Seçilmemesi</a:t>
            </a:r>
          </a:p>
          <a:p>
            <a:pPr lvl="0"/>
            <a:r>
              <a:rPr lang="tr-TR" sz="2600" dirty="0"/>
              <a:t>Eki Belgelerin Fotokopilerinin Aslı Gibidir Yapılmaması</a:t>
            </a:r>
          </a:p>
          <a:p>
            <a:pPr lvl="0"/>
            <a:r>
              <a:rPr lang="tr-TR" sz="2600" dirty="0"/>
              <a:t>Vergi Borcu Yoktur Yazılarının </a:t>
            </a:r>
            <a:r>
              <a:rPr lang="tr-TR" sz="2600" dirty="0" smtClean="0"/>
              <a:t>5.000,00 </a:t>
            </a:r>
            <a:r>
              <a:rPr lang="tr-TR" sz="2600" dirty="0" smtClean="0"/>
              <a:t>TL </a:t>
            </a:r>
            <a:r>
              <a:rPr lang="tr-TR" sz="2600" dirty="0"/>
              <a:t>Üzeri Ödemelere Eklenmemesi Veya 15 Günlük Süresinin </a:t>
            </a:r>
            <a:r>
              <a:rPr lang="tr-TR" sz="2600" dirty="0" smtClean="0"/>
              <a:t>Geçmesi(5.000,00 TL altı Vergi Borcu olması halinde kesinti yapmıyoruz sadece ilgili kişinin kesilmesi için tarafınıza dilekçe verilmesi halinde kesinti işlemi yapılır.)</a:t>
            </a:r>
            <a:endParaRPr lang="tr-TR" sz="2600" dirty="0" smtClean="0"/>
          </a:p>
          <a:p>
            <a:pPr lvl="0"/>
            <a:r>
              <a:rPr lang="tr-TR" sz="2600" dirty="0"/>
              <a:t>Hizmet Alımlarında </a:t>
            </a:r>
            <a:r>
              <a:rPr lang="tr-TR" sz="2600" dirty="0" smtClean="0"/>
              <a:t>SGK </a:t>
            </a:r>
            <a:r>
              <a:rPr lang="tr-TR" sz="2600" dirty="0"/>
              <a:t>Borcu Yoktur </a:t>
            </a:r>
            <a:r>
              <a:rPr lang="tr-TR" sz="2600" dirty="0" smtClean="0"/>
              <a:t>Bulunmaması (</a:t>
            </a:r>
            <a:r>
              <a:rPr lang="tr-TR" sz="2600" dirty="0"/>
              <a:t>Not</a:t>
            </a:r>
            <a:r>
              <a:rPr lang="tr-TR" sz="2600" dirty="0" smtClean="0"/>
              <a:t>: Hizmet </a:t>
            </a:r>
            <a:r>
              <a:rPr lang="tr-TR" sz="2600" dirty="0"/>
              <a:t>Alımlarında İşçi Çalıştırılıyorsa Süresinde </a:t>
            </a:r>
            <a:r>
              <a:rPr lang="tr-TR" sz="2600" dirty="0" smtClean="0"/>
              <a:t>SGK </a:t>
            </a:r>
            <a:r>
              <a:rPr lang="tr-TR" sz="2600" dirty="0"/>
              <a:t>Bilgi Verilir </a:t>
            </a:r>
            <a:r>
              <a:rPr lang="tr-TR" sz="2600" dirty="0" smtClean="0"/>
              <a:t>ve </a:t>
            </a:r>
            <a:r>
              <a:rPr lang="tr-TR" sz="2600" dirty="0"/>
              <a:t>Bu İşe Ait </a:t>
            </a:r>
            <a:r>
              <a:rPr lang="tr-TR" sz="2600" dirty="0" smtClean="0"/>
              <a:t>SGK </a:t>
            </a:r>
            <a:r>
              <a:rPr lang="tr-TR" sz="2600" dirty="0"/>
              <a:t>Sicil Numarasına Ait Borç Sorgulaması Takip Edilir.)</a:t>
            </a:r>
          </a:p>
          <a:p>
            <a:r>
              <a:rPr lang="tr-TR" sz="2600" dirty="0"/>
              <a:t>İlk Ödemelerde Fatura Üzerinde </a:t>
            </a:r>
            <a:r>
              <a:rPr lang="tr-TR" sz="2600" dirty="0" smtClean="0"/>
              <a:t>IBAN Bulunmuyor </a:t>
            </a:r>
            <a:r>
              <a:rPr lang="tr-TR" sz="2600" dirty="0"/>
              <a:t>İse İlgili Şirket </a:t>
            </a:r>
            <a:r>
              <a:rPr lang="tr-TR" sz="2600" dirty="0" smtClean="0"/>
              <a:t>veya </a:t>
            </a:r>
            <a:r>
              <a:rPr lang="tr-TR" sz="2600" dirty="0"/>
              <a:t>Gerçek Kişiye Ait </a:t>
            </a:r>
            <a:r>
              <a:rPr lang="tr-TR" sz="2600" dirty="0" smtClean="0"/>
              <a:t>VKN </a:t>
            </a:r>
            <a:r>
              <a:rPr lang="tr-TR" sz="2600" dirty="0"/>
              <a:t>v</a:t>
            </a:r>
            <a:r>
              <a:rPr lang="tr-TR" sz="2600" dirty="0" smtClean="0"/>
              <a:t>eya TCKN </a:t>
            </a:r>
            <a:r>
              <a:rPr lang="tr-TR" sz="2600" dirty="0"/>
              <a:t>İle Uyumlu Banka </a:t>
            </a:r>
            <a:r>
              <a:rPr lang="tr-TR" sz="2600" dirty="0" smtClean="0"/>
              <a:t>IBAN </a:t>
            </a:r>
            <a:r>
              <a:rPr lang="tr-TR" sz="2600" dirty="0"/>
              <a:t>Numarasını Gösterir Dilekçe</a:t>
            </a:r>
          </a:p>
        </p:txBody>
      </p:sp>
    </p:spTree>
    <p:extLst>
      <p:ext uri="{BB962C8B-B14F-4D97-AF65-F5344CB8AC3E}">
        <p14:creationId xmlns:p14="http://schemas.microsoft.com/office/powerpoint/2010/main" val="429140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Ödeme Emri Belgeleri Hataları</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dirty="0"/>
              <a:t>Hangi Birimin Ödeneğinden Harcama </a:t>
            </a:r>
            <a:r>
              <a:rPr lang="tr-TR" sz="2400" dirty="0" smtClean="0"/>
              <a:t>Yapılacaksa </a:t>
            </a:r>
            <a:r>
              <a:rPr lang="tr-TR" sz="2400" dirty="0"/>
              <a:t>O Birim Adına Fatura Düzenlenmesi</a:t>
            </a:r>
          </a:p>
          <a:p>
            <a:pPr lvl="0"/>
            <a:r>
              <a:rPr lang="tr-TR" sz="2400" dirty="0"/>
              <a:t>Hizmet Alımlarında </a:t>
            </a:r>
            <a:r>
              <a:rPr lang="tr-TR" sz="2400" dirty="0" smtClean="0"/>
              <a:t>KDV </a:t>
            </a:r>
            <a:r>
              <a:rPr lang="tr-TR" sz="2400" dirty="0" err="1"/>
              <a:t>Tevkifatlarının</a:t>
            </a:r>
            <a:r>
              <a:rPr lang="tr-TR" sz="2400" dirty="0"/>
              <a:t> Kesilmesi (Muafiyet Aşanlarda)</a:t>
            </a:r>
          </a:p>
          <a:p>
            <a:pPr lvl="0"/>
            <a:r>
              <a:rPr lang="tr-TR" sz="2400" dirty="0"/>
              <a:t>Taşınır Alımlarında Düzenlenen Ödeme Emri Belgesi Üzerine Taşınır İşlem Fişi Üzerindeki Kalemlerin Tek Tek Seçilerek İşlenmesi</a:t>
            </a:r>
          </a:p>
          <a:p>
            <a:pPr lvl="0"/>
            <a:r>
              <a:rPr lang="tr-TR" sz="2400" dirty="0"/>
              <a:t>Ödeme Emri Belgesi Düzenlendiği Tarihte Görevli Bulunan Gerçekleştirme Görevlisi Ve Harcama Yetkilisi Adı Soyadı Ve İmzası Olması (Görevde Bulunmayan İzin Veya Hastalık İzni İle Ayrılanın Yerine Bakanın Adı Soyadı Ve İmzası Olacak Vekalet İşareti İle Yerine İmza Atılamaz)</a:t>
            </a:r>
          </a:p>
          <a:p>
            <a:pPr lvl="0"/>
            <a:r>
              <a:rPr lang="tr-TR" sz="2400" dirty="0"/>
              <a:t>Ödeme Emri Belgesi Faturaların Son Ödeme Tarihlerine Dikkat Edilerek Son Ödeme Tarihinden Önceki İş Günlerinde Tarafımıza Teslim </a:t>
            </a:r>
            <a:r>
              <a:rPr lang="tr-TR" sz="2400" dirty="0" smtClean="0"/>
              <a:t>Edilmesi (</a:t>
            </a:r>
            <a:r>
              <a:rPr lang="tr-TR" sz="2400" dirty="0"/>
              <a:t>Elektik-Doğalgaz- Su Gibi) (Yakın Zamanda Tek Hazine Kurumsal Ödemesine Geçileceğinden)</a:t>
            </a:r>
          </a:p>
        </p:txBody>
      </p:sp>
    </p:spTree>
    <p:extLst>
      <p:ext uri="{BB962C8B-B14F-4D97-AF65-F5344CB8AC3E}">
        <p14:creationId xmlns:p14="http://schemas.microsoft.com/office/powerpoint/2010/main" val="416983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Ödeme Emri Belgeleri Hataları</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004207"/>
            <a:ext cx="11507717" cy="53394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dirty="0" smtClean="0"/>
              <a:t>Ödemelerde KDV </a:t>
            </a:r>
            <a:r>
              <a:rPr lang="tr-TR" sz="2400" dirty="0" err="1" smtClean="0"/>
              <a:t>Tevkifat</a:t>
            </a:r>
            <a:r>
              <a:rPr lang="tr-TR" sz="2400" dirty="0" smtClean="0"/>
              <a:t> kesintisi var ise bu ödemelerin bekletilmeksizin muhasebeye gönderilmesi (KDV </a:t>
            </a:r>
            <a:r>
              <a:rPr lang="tr-TR" sz="2400" dirty="0" err="1" smtClean="0"/>
              <a:t>Tevkifatı</a:t>
            </a:r>
            <a:r>
              <a:rPr lang="tr-TR" sz="2400" dirty="0" smtClean="0"/>
              <a:t> beyannamesi faturanın düzenlendiği tarihi takip eden ilk beyan döneminde beyan edilmesi gerekmektedir). Faturaların ödeme günü göz önüne alınarak firmadan düzenlenmesinin istenmesi.</a:t>
            </a:r>
          </a:p>
          <a:p>
            <a:pPr lvl="0"/>
            <a:r>
              <a:rPr lang="tr-TR" sz="2400" dirty="0" smtClean="0"/>
              <a:t>Telefon, internet ödemelerinde damga vergisi hesaplanırken KDV tutarı hariç fakat ÖİV </a:t>
            </a:r>
            <a:r>
              <a:rPr lang="tr-TR" sz="2400" dirty="0" smtClean="0"/>
              <a:t>tutarı dahil </a:t>
            </a:r>
            <a:r>
              <a:rPr lang="tr-TR" sz="2400" dirty="0" smtClean="0"/>
              <a:t>edilir.</a:t>
            </a:r>
          </a:p>
          <a:p>
            <a:pPr lvl="0"/>
            <a:r>
              <a:rPr lang="tr-TR" sz="2400" dirty="0" smtClean="0"/>
              <a:t>Yolluk ödemelerinde konaklama var ise düzenlenen fatura üzerinde konaklama yerine giriş ve çıkış tarihlerinin olması</a:t>
            </a:r>
            <a:r>
              <a:rPr lang="tr-TR" sz="2400" dirty="0" smtClean="0"/>
              <a:t>.( konaklama gideri geçici görevin  ilk 10 günü yevmiyenin %50 artırımı, kalan 80 gün yevmiyenin %50si diğer 90 gün ise yevmiyenin%40 olarak ödenir. Not: Geçici görevlendirme 180 günden fazla olamaz)</a:t>
            </a:r>
            <a:endParaRPr lang="tr-TR" sz="2400" dirty="0" smtClean="0"/>
          </a:p>
          <a:p>
            <a:pPr lvl="0"/>
            <a:r>
              <a:rPr lang="tr-TR" sz="2400" dirty="0" smtClean="0"/>
              <a:t>Geçmiş yıllara ait yolluk ödemelerinde yevmiye tutarları, olayın gerçekleştiği </a:t>
            </a:r>
            <a:r>
              <a:rPr lang="tr-TR" sz="2400" dirty="0" smtClean="0"/>
              <a:t>yıl Bütçe Kanununu H cetvelinde ki  </a:t>
            </a:r>
            <a:r>
              <a:rPr lang="tr-TR" sz="2400" dirty="0" smtClean="0"/>
              <a:t>yevmiye tutarları dikkate alınarak ödeme yapılır.</a:t>
            </a:r>
          </a:p>
          <a:p>
            <a:pPr lvl="0"/>
            <a:r>
              <a:rPr lang="tr-TR" sz="2400" dirty="0" smtClean="0"/>
              <a:t> </a:t>
            </a:r>
            <a:r>
              <a:rPr lang="tr-TR" sz="2400" dirty="0" smtClean="0"/>
              <a:t>1 </a:t>
            </a:r>
            <a:r>
              <a:rPr lang="tr-TR" sz="2400" dirty="0" smtClean="0"/>
              <a:t>günlük geçici görev ödemelerin de seyahat saatlerine </a:t>
            </a:r>
            <a:r>
              <a:rPr lang="tr-TR" sz="2400" dirty="0" smtClean="0"/>
              <a:t>dikkat edilerek </a:t>
            </a:r>
            <a:r>
              <a:rPr lang="tr-TR" sz="2400" dirty="0" smtClean="0"/>
              <a:t>yevmiye miktarlarının hesaplanması</a:t>
            </a:r>
            <a:endParaRPr lang="tr-TR" sz="2400" dirty="0"/>
          </a:p>
        </p:txBody>
      </p:sp>
    </p:spTree>
    <p:extLst>
      <p:ext uri="{BB962C8B-B14F-4D97-AF65-F5344CB8AC3E}">
        <p14:creationId xmlns:p14="http://schemas.microsoft.com/office/powerpoint/2010/main" val="153689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6.</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0" y="4589471"/>
            <a:ext cx="11006363" cy="1500187"/>
          </a:xfrm>
        </p:spPr>
        <p:txBody>
          <a:bodyPr>
            <a:noAutofit/>
          </a:bodyPr>
          <a:lstStyle/>
          <a:p>
            <a:endParaRPr lang="tr-TR" sz="4400" dirty="0" smtClean="0">
              <a:solidFill>
                <a:schemeClr val="bg1"/>
              </a:solidFill>
            </a:endParaRPr>
          </a:p>
          <a:p>
            <a:r>
              <a:rPr lang="tr-TR" sz="4400" dirty="0" smtClean="0">
                <a:solidFill>
                  <a:schemeClr val="bg1"/>
                </a:solidFill>
              </a:rPr>
              <a:t>Taşınır Kayıt İşlemlerinde Karşılaşılan Sorunlar</a:t>
            </a:r>
            <a:endParaRPr lang="en-TR" sz="4400" dirty="0">
              <a:solidFill>
                <a:schemeClr val="bg1"/>
              </a:solidFill>
            </a:endParaRPr>
          </a:p>
        </p:txBody>
      </p:sp>
    </p:spTree>
    <p:extLst>
      <p:ext uri="{BB962C8B-B14F-4D97-AF65-F5344CB8AC3E}">
        <p14:creationId xmlns:p14="http://schemas.microsoft.com/office/powerpoint/2010/main" val="422025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Taşınır Kayıt İşlemlerinde Karşılaşılan Sorunlar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244928" y="1355272"/>
            <a:ext cx="11642271" cy="47924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600" dirty="0"/>
              <a:t>Satın </a:t>
            </a:r>
            <a:r>
              <a:rPr lang="tr-TR" sz="2600" dirty="0" smtClean="0"/>
              <a:t>Almalarda </a:t>
            </a:r>
            <a:r>
              <a:rPr lang="tr-TR" sz="2600" dirty="0"/>
              <a:t>Düzenlenen </a:t>
            </a:r>
            <a:r>
              <a:rPr lang="tr-TR" sz="2600" dirty="0" smtClean="0"/>
              <a:t>TİF Üzerinde </a:t>
            </a:r>
            <a:r>
              <a:rPr lang="tr-TR" sz="2600" dirty="0"/>
              <a:t>Kayıtların </a:t>
            </a:r>
            <a:r>
              <a:rPr lang="tr-TR" sz="2600" dirty="0" smtClean="0"/>
              <a:t>Ödeme </a:t>
            </a:r>
            <a:r>
              <a:rPr lang="tr-TR" sz="2600" dirty="0"/>
              <a:t>Emri </a:t>
            </a:r>
            <a:r>
              <a:rPr lang="tr-TR" sz="2600" dirty="0"/>
              <a:t>Belgesine Birebir </a:t>
            </a:r>
            <a:r>
              <a:rPr lang="tr-TR" sz="2600" dirty="0"/>
              <a:t>Aktarılmaması</a:t>
            </a:r>
          </a:p>
          <a:p>
            <a:r>
              <a:rPr lang="tr-TR" sz="2600" dirty="0"/>
              <a:t>Satın Almalarda Hangi Harcama Biriminin Ödeneğinden Harcama Yapılacak İse O Harcama Birimi </a:t>
            </a:r>
            <a:r>
              <a:rPr lang="tr-TR" sz="2600" dirty="0" smtClean="0"/>
              <a:t>Üzerinden TKYS de </a:t>
            </a:r>
            <a:r>
              <a:rPr lang="tr-TR" sz="2600" dirty="0" smtClean="0"/>
              <a:t>TİF Düzenlenmesi</a:t>
            </a:r>
          </a:p>
          <a:p>
            <a:pPr lvl="0"/>
            <a:r>
              <a:rPr lang="tr-TR" sz="2600" dirty="0"/>
              <a:t>Dönemsel 150 İlk Madde Ve </a:t>
            </a:r>
            <a:r>
              <a:rPr lang="tr-TR" sz="2600" dirty="0" smtClean="0"/>
              <a:t>Malzemelerin TKYS </a:t>
            </a:r>
            <a:r>
              <a:rPr lang="tr-TR" sz="2600" dirty="0"/>
              <a:t>Çıkış Kayıtlarının Yapılması</a:t>
            </a:r>
          </a:p>
          <a:p>
            <a:pPr lvl="0"/>
            <a:r>
              <a:rPr lang="tr-TR" sz="2600" dirty="0" smtClean="0"/>
              <a:t>Üniversitemizde </a:t>
            </a:r>
            <a:r>
              <a:rPr lang="tr-TR" sz="2600" dirty="0"/>
              <a:t>Harcama Birimlerinin </a:t>
            </a:r>
            <a:r>
              <a:rPr lang="tr-TR" sz="2600" dirty="0" smtClean="0"/>
              <a:t>İsminde Değişiklik Olabiliyor</a:t>
            </a:r>
            <a:r>
              <a:rPr lang="tr-TR" sz="2600" dirty="0" smtClean="0"/>
              <a:t>, TKYS de </a:t>
            </a:r>
            <a:r>
              <a:rPr lang="tr-TR" sz="2600" dirty="0"/>
              <a:t>Devir Yapılacak Birimin İsim Değişikliğinin Olup Olmadığı Teyit Yapılarak İşlemlerin Yapılması</a:t>
            </a:r>
          </a:p>
          <a:p>
            <a:pPr lvl="0"/>
            <a:r>
              <a:rPr lang="tr-TR" sz="2600" dirty="0"/>
              <a:t>İsim Değişikliği Yapılan Harcama Birimi </a:t>
            </a:r>
            <a:r>
              <a:rPr lang="tr-TR" sz="2600" dirty="0" smtClean="0"/>
              <a:t>TKYS </a:t>
            </a:r>
            <a:r>
              <a:rPr lang="tr-TR" sz="2600" dirty="0" smtClean="0"/>
              <a:t>Hiç </a:t>
            </a:r>
            <a:r>
              <a:rPr lang="tr-TR" sz="2600" dirty="0"/>
              <a:t>Bir İşlem Yapmadan Eski </a:t>
            </a:r>
            <a:r>
              <a:rPr lang="tr-TR" sz="2600" dirty="0"/>
              <a:t>İsim İle Yeni İsmi Arasında </a:t>
            </a:r>
            <a:r>
              <a:rPr lang="tr-TR" sz="2600" dirty="0" smtClean="0"/>
              <a:t> </a:t>
            </a:r>
            <a:r>
              <a:rPr lang="tr-TR" sz="2600" dirty="0"/>
              <a:t>Devirlerini </a:t>
            </a:r>
            <a:r>
              <a:rPr lang="tr-TR" sz="2600" dirty="0" smtClean="0"/>
              <a:t>Tamamlaması, </a:t>
            </a:r>
            <a:r>
              <a:rPr lang="tr-TR" sz="2600" dirty="0"/>
              <a:t>Daha Sonra Çıkış–Giriş </a:t>
            </a:r>
            <a:r>
              <a:rPr lang="tr-TR" sz="2600" dirty="0" smtClean="0"/>
              <a:t>veya </a:t>
            </a:r>
            <a:r>
              <a:rPr lang="tr-TR" sz="2600" dirty="0"/>
              <a:t>Diğer Birimlere Devir Vermesi (İşlemler </a:t>
            </a:r>
            <a:r>
              <a:rPr lang="tr-TR" sz="2600" dirty="0" smtClean="0"/>
              <a:t>Yapılmadan önce ve sonra </a:t>
            </a:r>
            <a:r>
              <a:rPr lang="tr-TR" sz="2600" dirty="0"/>
              <a:t>Muhasebe İle İrtibata </a:t>
            </a:r>
            <a:r>
              <a:rPr lang="tr-TR" sz="2600" dirty="0" smtClean="0"/>
              <a:t>Geçilerek </a:t>
            </a:r>
            <a:r>
              <a:rPr lang="tr-TR" sz="2600" dirty="0" err="1" smtClean="0"/>
              <a:t>Tkys</a:t>
            </a:r>
            <a:r>
              <a:rPr lang="tr-TR" sz="2600" dirty="0" smtClean="0"/>
              <a:t>-Muhasebe Uyumunun </a:t>
            </a:r>
            <a:r>
              <a:rPr lang="tr-TR" sz="2600" dirty="0"/>
              <a:t>Sağlanması)</a:t>
            </a:r>
          </a:p>
          <a:p>
            <a:endParaRPr lang="tr-TR" sz="2600" dirty="0"/>
          </a:p>
        </p:txBody>
      </p:sp>
    </p:spTree>
    <p:extLst>
      <p:ext uri="{BB962C8B-B14F-4D97-AF65-F5344CB8AC3E}">
        <p14:creationId xmlns:p14="http://schemas.microsoft.com/office/powerpoint/2010/main" val="324218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Taşınır Kayıt İşlemlerinde Karşılaşılan Sorunlar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800" dirty="0"/>
              <a:t>Birkaç Ayda </a:t>
            </a:r>
            <a:r>
              <a:rPr lang="tr-TR" sz="2800" dirty="0" smtClean="0"/>
              <a:t>Bir TKYS Raporlar bölümünden - </a:t>
            </a:r>
            <a:r>
              <a:rPr lang="tr-TR" sz="2800" dirty="0"/>
              <a:t>Muhasebe İle Hesapların Uyumunun Kontrol Edilmesi (Sistem Üzerinden – Sorun Var İse Muhasebe İle İletişime Geçilerek)</a:t>
            </a:r>
          </a:p>
          <a:p>
            <a:pPr lvl="0"/>
            <a:r>
              <a:rPr lang="tr-TR" sz="2800" dirty="0" smtClean="0"/>
              <a:t>TKYS Düzenlenen </a:t>
            </a:r>
            <a:r>
              <a:rPr lang="tr-TR" sz="2800" dirty="0" err="1" smtClean="0"/>
              <a:t>TİF’lerin</a:t>
            </a:r>
            <a:r>
              <a:rPr lang="tr-TR" sz="2800" dirty="0" smtClean="0"/>
              <a:t> Sistem </a:t>
            </a:r>
            <a:r>
              <a:rPr lang="tr-TR" sz="2800" dirty="0"/>
              <a:t>Üzerinden Muhasebe Sistemine Gönderilmesi Gerekmektedir.</a:t>
            </a:r>
          </a:p>
          <a:p>
            <a:pPr lvl="0"/>
            <a:r>
              <a:rPr lang="tr-TR" sz="2800" dirty="0" smtClean="0"/>
              <a:t>TKYS de Hurdaya </a:t>
            </a:r>
            <a:r>
              <a:rPr lang="tr-TR" sz="2800" dirty="0"/>
              <a:t>Ayırmalarda İşlemlerin Hesaplardan Düşülmesine Kadar Sürecin Takip Edilmesi (Hurdaya Ait Paraların Yatırılıp Yatırılmadığını Öğrenilerek Muhasebe İle İletişime Geçilmesi)</a:t>
            </a:r>
          </a:p>
          <a:p>
            <a:endParaRPr lang="tr-TR" sz="2400" dirty="0"/>
          </a:p>
        </p:txBody>
      </p:sp>
    </p:spTree>
    <p:extLst>
      <p:ext uri="{BB962C8B-B14F-4D97-AF65-F5344CB8AC3E}">
        <p14:creationId xmlns:p14="http://schemas.microsoft.com/office/powerpoint/2010/main" val="4640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7.</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0" y="4589471"/>
            <a:ext cx="11006363" cy="1500187"/>
          </a:xfrm>
        </p:spPr>
        <p:txBody>
          <a:bodyPr>
            <a:noAutofit/>
          </a:bodyPr>
          <a:lstStyle/>
          <a:p>
            <a:endParaRPr lang="tr-TR" sz="4400" dirty="0" smtClean="0">
              <a:solidFill>
                <a:schemeClr val="bg1"/>
              </a:solidFill>
            </a:endParaRPr>
          </a:p>
          <a:p>
            <a:r>
              <a:rPr lang="tr-TR" sz="4400" dirty="0" smtClean="0">
                <a:solidFill>
                  <a:schemeClr val="bg1"/>
                </a:solidFill>
              </a:rPr>
              <a:t>Ön Ödeme (Avans ve Krediler)</a:t>
            </a:r>
            <a:endParaRPr lang="en-TR" sz="4400" dirty="0">
              <a:solidFill>
                <a:schemeClr val="bg1"/>
              </a:solidFill>
            </a:endParaRPr>
          </a:p>
        </p:txBody>
      </p:sp>
    </p:spTree>
    <p:extLst>
      <p:ext uri="{BB962C8B-B14F-4D97-AF65-F5344CB8AC3E}">
        <p14:creationId xmlns:p14="http://schemas.microsoft.com/office/powerpoint/2010/main" val="116552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1.</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1" y="4589471"/>
            <a:ext cx="10515600" cy="1500187"/>
          </a:xfrm>
        </p:spPr>
        <p:txBody>
          <a:bodyPr>
            <a:normAutofit fontScale="92500" lnSpcReduction="10000"/>
          </a:bodyPr>
          <a:lstStyle/>
          <a:p>
            <a:pPr algn="ctr"/>
            <a:endParaRPr lang="tr-TR" sz="5400" dirty="0" smtClean="0">
              <a:solidFill>
                <a:schemeClr val="accent4">
                  <a:lumMod val="60000"/>
                  <a:lumOff val="40000"/>
                </a:schemeClr>
              </a:solidFill>
            </a:endParaRPr>
          </a:p>
          <a:p>
            <a:r>
              <a:rPr lang="tr-TR" sz="5400" dirty="0" smtClean="0">
                <a:solidFill>
                  <a:schemeClr val="bg1"/>
                </a:solidFill>
              </a:rPr>
              <a:t>MEVZUAT</a:t>
            </a:r>
            <a:endParaRPr lang="en-TR" sz="5400" dirty="0">
              <a:solidFill>
                <a:schemeClr val="bg1"/>
              </a:solidFill>
            </a:endParaRPr>
          </a:p>
        </p:txBody>
      </p:sp>
    </p:spTree>
    <p:extLst>
      <p:ext uri="{BB962C8B-B14F-4D97-AF65-F5344CB8AC3E}">
        <p14:creationId xmlns:p14="http://schemas.microsoft.com/office/powerpoint/2010/main" val="3824625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Ön Ödeme (Avans ve Krediler)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dirty="0"/>
              <a:t>Her mutemet ön ödemelerden harcadığı tutara ilişkin kanıtlayıcı belgeleri, ilgili kanunlarında ayrıca belirtilmemiş olması halinde </a:t>
            </a:r>
            <a:r>
              <a:rPr lang="tr-TR" sz="2400" b="1" u="sng" dirty="0">
                <a:solidFill>
                  <a:srgbClr val="FF0000"/>
                </a:solidFill>
              </a:rPr>
              <a:t>avanslarda </a:t>
            </a:r>
            <a:r>
              <a:rPr lang="tr-TR" sz="2400" b="1" u="sng" dirty="0" smtClean="0">
                <a:solidFill>
                  <a:srgbClr val="FF0000"/>
                </a:solidFill>
              </a:rPr>
              <a:t>1 </a:t>
            </a:r>
            <a:r>
              <a:rPr lang="tr-TR" sz="2400" b="1" u="sng" dirty="0">
                <a:solidFill>
                  <a:srgbClr val="FF0000"/>
                </a:solidFill>
              </a:rPr>
              <a:t>ay</a:t>
            </a:r>
            <a:r>
              <a:rPr lang="tr-TR" sz="2400" dirty="0"/>
              <a:t>, </a:t>
            </a:r>
            <a:r>
              <a:rPr lang="tr-TR" sz="2400" b="1" u="sng" dirty="0">
                <a:solidFill>
                  <a:srgbClr val="FF0000"/>
                </a:solidFill>
              </a:rPr>
              <a:t>kredilerde ise </a:t>
            </a:r>
            <a:r>
              <a:rPr lang="tr-TR" sz="2400" b="1" u="sng" dirty="0" smtClean="0">
                <a:solidFill>
                  <a:srgbClr val="FF0000"/>
                </a:solidFill>
              </a:rPr>
              <a:t>3 </a:t>
            </a:r>
            <a:r>
              <a:rPr lang="tr-TR" sz="2400" b="1" u="sng" dirty="0">
                <a:solidFill>
                  <a:srgbClr val="FF0000"/>
                </a:solidFill>
              </a:rPr>
              <a:t>ay içinde</a:t>
            </a:r>
            <a:r>
              <a:rPr lang="tr-TR" sz="2400" dirty="0"/>
              <a:t> muhasebe yetkilisine vermek ve artan tutarı iade ederek hesabını kapatmakla yükümlüdür. </a:t>
            </a:r>
          </a:p>
          <a:p>
            <a:pPr lvl="0"/>
            <a:r>
              <a:rPr lang="tr-TR" sz="2400" dirty="0" smtClean="0"/>
              <a:t>Avansın </a:t>
            </a:r>
            <a:r>
              <a:rPr lang="tr-TR" sz="2400" dirty="0"/>
              <a:t>verildiği tarihten önceki bir tarihi taşıyan harcama belgeleri avansın mahsubunda kabul edilemez. Mahsup döneminde verilen harcama belgelerinin de, ön ödemenin yapıldığı tarih ile en geç ait olduğu </a:t>
            </a:r>
            <a:r>
              <a:rPr lang="tr-TR" sz="2400" b="1" u="sng" dirty="0"/>
              <a:t>bütçe yılının son günü</a:t>
            </a:r>
            <a:r>
              <a:rPr lang="tr-TR" sz="2400" b="1" dirty="0"/>
              <a:t> </a:t>
            </a:r>
            <a:r>
              <a:rPr lang="tr-TR" sz="2400" dirty="0"/>
              <a:t>arasındaki tarihi taşıması gerekir.</a:t>
            </a:r>
          </a:p>
          <a:p>
            <a:pPr lvl="0"/>
            <a:r>
              <a:rPr lang="tr-TR" sz="2400" dirty="0"/>
              <a:t>Mutemet, işin tamamlanmasından sonra, yukarıdaki bir ve üç aylık sürelerin bitimini beklemeden, </a:t>
            </a:r>
            <a:r>
              <a:rPr lang="tr-TR" sz="2400" b="1" u="sng" dirty="0"/>
              <a:t>son harcama tarihini takip eden </a:t>
            </a:r>
            <a:r>
              <a:rPr lang="tr-TR" sz="2400" b="1" u="sng" dirty="0" smtClean="0"/>
              <a:t>3 </a:t>
            </a:r>
            <a:r>
              <a:rPr lang="tr-TR" sz="2400" b="1" u="sng" dirty="0"/>
              <a:t>iş günü içinde </a:t>
            </a:r>
            <a:r>
              <a:rPr lang="tr-TR" sz="2400" dirty="0"/>
              <a:t>ön ödeme artığını iade etmek ve süresinde mahsubunu yaparak hesabını kapatmak zorundadır.</a:t>
            </a:r>
          </a:p>
          <a:p>
            <a:endParaRPr lang="tr-TR" sz="1800" dirty="0"/>
          </a:p>
        </p:txBody>
      </p:sp>
    </p:spTree>
    <p:extLst>
      <p:ext uri="{BB962C8B-B14F-4D97-AF65-F5344CB8AC3E}">
        <p14:creationId xmlns:p14="http://schemas.microsoft.com/office/powerpoint/2010/main" val="404091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a:t>8</a:t>
            </a:r>
            <a:r>
              <a:rPr lang="tr-TR" dirty="0" smtClean="0"/>
              <a:t>.</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0" y="4589471"/>
            <a:ext cx="11006363" cy="1500187"/>
          </a:xfrm>
        </p:spPr>
        <p:txBody>
          <a:bodyPr>
            <a:noAutofit/>
          </a:bodyPr>
          <a:lstStyle/>
          <a:p>
            <a:endParaRPr lang="tr-TR" sz="4400" dirty="0" smtClean="0">
              <a:solidFill>
                <a:schemeClr val="bg1"/>
              </a:solidFill>
            </a:endParaRPr>
          </a:p>
          <a:p>
            <a:r>
              <a:rPr lang="tr-TR" sz="4400" dirty="0" smtClean="0">
                <a:solidFill>
                  <a:schemeClr val="bg1"/>
                </a:solidFill>
              </a:rPr>
              <a:t>Ek Ders Ödemelerindeki Sorunlar</a:t>
            </a:r>
            <a:endParaRPr lang="en-TR" sz="4400" dirty="0">
              <a:solidFill>
                <a:schemeClr val="bg1"/>
              </a:solidFill>
            </a:endParaRPr>
          </a:p>
        </p:txBody>
      </p:sp>
    </p:spTree>
    <p:extLst>
      <p:ext uri="{BB962C8B-B14F-4D97-AF65-F5344CB8AC3E}">
        <p14:creationId xmlns:p14="http://schemas.microsoft.com/office/powerpoint/2010/main" val="341438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Ek Ders Ödemelerindeki Sorunlar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dirty="0"/>
              <a:t>5510 S.K. 4/C Maddesine Tabi Olarak Çalışmayan </a:t>
            </a:r>
            <a:r>
              <a:rPr lang="tr-TR" sz="2400" dirty="0" smtClean="0"/>
              <a:t>ve </a:t>
            </a:r>
            <a:r>
              <a:rPr lang="tr-TR" sz="2400" dirty="0"/>
              <a:t>Üniversitemiz Tarafından </a:t>
            </a:r>
            <a:r>
              <a:rPr lang="tr-TR" sz="2400" dirty="0" smtClean="0"/>
              <a:t>31. Maddeye </a:t>
            </a:r>
            <a:r>
              <a:rPr lang="tr-TR" sz="2400" dirty="0"/>
              <a:t>Göre Görevlendirilenlere Ait Üniversitemiz Tarafından Verilen Onayın Göreve Başlama Tarihine Göre Alınması </a:t>
            </a:r>
            <a:r>
              <a:rPr lang="tr-TR" sz="2400" dirty="0" smtClean="0"/>
              <a:t>ve </a:t>
            </a:r>
            <a:r>
              <a:rPr lang="tr-TR" sz="2400" dirty="0"/>
              <a:t>Ödeme Emri Ekine Eklenmesi</a:t>
            </a:r>
          </a:p>
          <a:p>
            <a:pPr lvl="0"/>
            <a:r>
              <a:rPr lang="tr-TR" sz="2400" dirty="0"/>
              <a:t>40/A-40/D Ve 89 Mad. Göre Görev Verilenlerde Çift Taraflı Onay Alınması Ve Ödeme Emri Belgesi Ekine </a:t>
            </a:r>
            <a:r>
              <a:rPr lang="tr-TR" sz="2400" dirty="0" smtClean="0"/>
              <a:t>Eklenmesi (</a:t>
            </a:r>
            <a:r>
              <a:rPr lang="tr-TR" sz="2400" dirty="0"/>
              <a:t>Kişinin Kadrosunun Bulunduğu Üniversite </a:t>
            </a:r>
            <a:r>
              <a:rPr lang="tr-TR" sz="2400" dirty="0" smtClean="0"/>
              <a:t>ve </a:t>
            </a:r>
            <a:r>
              <a:rPr lang="tr-TR" sz="2400" dirty="0"/>
              <a:t>Üniversitemize Ait Görevlendirme Onayı)</a:t>
            </a:r>
          </a:p>
          <a:p>
            <a:pPr lvl="0"/>
            <a:r>
              <a:rPr lang="tr-TR" sz="2400" dirty="0"/>
              <a:t>Birinci Öğretim İle İkinci Öğretim Faaliyet Kodlarına Dikkat Edilmesi</a:t>
            </a:r>
          </a:p>
          <a:p>
            <a:pPr lvl="0"/>
            <a:r>
              <a:rPr lang="tr-TR" sz="2400" dirty="0"/>
              <a:t>Ödeme </a:t>
            </a:r>
            <a:r>
              <a:rPr lang="tr-TR" sz="2400" dirty="0" smtClean="0"/>
              <a:t>Emri </a:t>
            </a:r>
            <a:r>
              <a:rPr lang="tr-TR" sz="2400" dirty="0"/>
              <a:t>Eki Belgelerde Kişilere Ait İmza Eksiklikleri (Islak İmza)</a:t>
            </a:r>
          </a:p>
          <a:p>
            <a:pPr lvl="0"/>
            <a:r>
              <a:rPr lang="tr-TR" sz="2400" dirty="0"/>
              <a:t>Personel Daire Başkanlığı Tarafından </a:t>
            </a:r>
            <a:r>
              <a:rPr lang="tr-TR" sz="2400" dirty="0" smtClean="0"/>
              <a:t>Ek Ders </a:t>
            </a:r>
            <a:r>
              <a:rPr lang="tr-TR" sz="2400" dirty="0"/>
              <a:t>Saat Ücretlerinin Belirlenmesi Hususunun Titizlikle Takip Edilerek Yapılması (İkinci Öğretim</a:t>
            </a:r>
            <a:r>
              <a:rPr lang="tr-TR" sz="2400" dirty="0" smtClean="0"/>
              <a:t>)</a:t>
            </a:r>
            <a:endParaRPr lang="tr-TR" sz="2400" dirty="0"/>
          </a:p>
        </p:txBody>
      </p:sp>
    </p:spTree>
    <p:extLst>
      <p:ext uri="{BB962C8B-B14F-4D97-AF65-F5344CB8AC3E}">
        <p14:creationId xmlns:p14="http://schemas.microsoft.com/office/powerpoint/2010/main" val="405219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Ek Ders Ödemelerindeki Sorunlar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dirty="0"/>
              <a:t>Kişilerin </a:t>
            </a:r>
            <a:r>
              <a:rPr lang="tr-TR" sz="2400" dirty="0" smtClean="0"/>
              <a:t>İzin-Hastalık </a:t>
            </a:r>
            <a:r>
              <a:rPr lang="tr-TR" sz="2400" dirty="0"/>
              <a:t>İzni Gibi Durumlarına </a:t>
            </a:r>
            <a:r>
              <a:rPr lang="tr-TR" sz="2400" dirty="0" smtClean="0"/>
              <a:t>ve </a:t>
            </a:r>
            <a:r>
              <a:rPr lang="tr-TR" sz="2400" dirty="0"/>
              <a:t>Resmi Tatillere Dikkat Edilerek Puantaj Düzenlenmesi</a:t>
            </a:r>
          </a:p>
          <a:p>
            <a:pPr lvl="0"/>
            <a:r>
              <a:rPr lang="tr-TR" sz="2400" dirty="0"/>
              <a:t>31. Mad. İçin Düzenlenen </a:t>
            </a:r>
            <a:r>
              <a:rPr lang="tr-TR" sz="2400" dirty="0" smtClean="0"/>
              <a:t>MUH-SGK </a:t>
            </a:r>
            <a:r>
              <a:rPr lang="tr-TR" sz="2400" dirty="0"/>
              <a:t>Bildiriminin Ödeme Emri İle Birebir Tutması </a:t>
            </a:r>
          </a:p>
          <a:p>
            <a:pPr lvl="0"/>
            <a:r>
              <a:rPr lang="tr-TR" sz="2400" dirty="0"/>
              <a:t>Tek Kişilik Ödemelerde İlgili Kişinin </a:t>
            </a:r>
            <a:r>
              <a:rPr lang="tr-TR" sz="2400" dirty="0" smtClean="0"/>
              <a:t>TCKN </a:t>
            </a:r>
            <a:r>
              <a:rPr lang="tr-TR" sz="2400" dirty="0"/>
              <a:t>Karşılığı </a:t>
            </a:r>
            <a:r>
              <a:rPr lang="tr-TR" sz="2400" dirty="0" smtClean="0"/>
              <a:t>IBAN </a:t>
            </a:r>
            <a:r>
              <a:rPr lang="tr-TR" sz="2400" dirty="0"/>
              <a:t>Numarasına Ödemenin Yapılması</a:t>
            </a:r>
          </a:p>
          <a:p>
            <a:pPr lvl="0"/>
            <a:r>
              <a:rPr lang="tr-TR" sz="2400" dirty="0"/>
              <a:t>Ödeme Yapılan Kişilere Ait </a:t>
            </a:r>
            <a:r>
              <a:rPr lang="tr-TR" sz="2400" dirty="0" err="1"/>
              <a:t>Ünvanların</a:t>
            </a:r>
            <a:r>
              <a:rPr lang="tr-TR" sz="2400" dirty="0"/>
              <a:t> Doğruluğu Evrak Üzerinde Teyit Edilmesi</a:t>
            </a:r>
          </a:p>
          <a:p>
            <a:pPr lvl="0"/>
            <a:r>
              <a:rPr lang="tr-TR" sz="2400" dirty="0" err="1"/>
              <a:t>Bodro</a:t>
            </a:r>
            <a:r>
              <a:rPr lang="tr-TR" sz="2400" dirty="0"/>
              <a:t>-İcmal-Banka Listelerinde Mutemet </a:t>
            </a:r>
            <a:r>
              <a:rPr lang="tr-TR" sz="2400" dirty="0" smtClean="0"/>
              <a:t>ve </a:t>
            </a:r>
            <a:r>
              <a:rPr lang="tr-TR" sz="2400" dirty="0"/>
              <a:t>Gerçekleştirme Görevlilerine Ait Islak İmzaların Olması</a:t>
            </a:r>
          </a:p>
          <a:p>
            <a:pPr lvl="0"/>
            <a:r>
              <a:rPr lang="tr-TR" sz="2400" dirty="0"/>
              <a:t>Matrah Güncellemelerine Dikkat Edilmesi</a:t>
            </a:r>
          </a:p>
        </p:txBody>
      </p:sp>
    </p:spTree>
    <p:extLst>
      <p:ext uri="{BB962C8B-B14F-4D97-AF65-F5344CB8AC3E}">
        <p14:creationId xmlns:p14="http://schemas.microsoft.com/office/powerpoint/2010/main" val="3063843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9.</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0" y="4589471"/>
            <a:ext cx="11006363" cy="1500187"/>
          </a:xfrm>
        </p:spPr>
        <p:txBody>
          <a:bodyPr>
            <a:noAutofit/>
          </a:bodyPr>
          <a:lstStyle/>
          <a:p>
            <a:endParaRPr lang="tr-TR" sz="4400" dirty="0" smtClean="0">
              <a:solidFill>
                <a:schemeClr val="bg1"/>
              </a:solidFill>
            </a:endParaRPr>
          </a:p>
          <a:p>
            <a:r>
              <a:rPr lang="tr-TR" sz="4400" dirty="0" smtClean="0">
                <a:solidFill>
                  <a:schemeClr val="bg1"/>
                </a:solidFill>
              </a:rPr>
              <a:t>MUH-SGK İşlemleri</a:t>
            </a:r>
            <a:endParaRPr lang="en-TR" sz="4400" dirty="0">
              <a:solidFill>
                <a:schemeClr val="bg1"/>
              </a:solidFill>
            </a:endParaRPr>
          </a:p>
        </p:txBody>
      </p:sp>
    </p:spTree>
    <p:extLst>
      <p:ext uri="{BB962C8B-B14F-4D97-AF65-F5344CB8AC3E}">
        <p14:creationId xmlns:p14="http://schemas.microsoft.com/office/powerpoint/2010/main" val="299170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MUH-SGK İşlemleri</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800" dirty="0"/>
              <a:t>Ödeme Emri Belgelerine İstinaden Düzenlenen </a:t>
            </a:r>
            <a:r>
              <a:rPr lang="tr-TR" sz="2800" dirty="0" smtClean="0"/>
              <a:t>MUH-SGK </a:t>
            </a:r>
            <a:r>
              <a:rPr lang="tr-TR" sz="2800" dirty="0"/>
              <a:t>Beyannamelerinin İlgili Dönemi Başlaması İle Yapılıp En Geç  Ayın 23. Günü Muhasebeye </a:t>
            </a:r>
            <a:r>
              <a:rPr lang="tr-TR" sz="2800" dirty="0" smtClean="0"/>
              <a:t>EBYS </a:t>
            </a:r>
            <a:r>
              <a:rPr lang="tr-TR" sz="2800" dirty="0"/>
              <a:t>Üzerinden Yazı Ekinde İletilmesi</a:t>
            </a:r>
          </a:p>
        </p:txBody>
      </p:sp>
    </p:spTree>
    <p:extLst>
      <p:ext uri="{BB962C8B-B14F-4D97-AF65-F5344CB8AC3E}">
        <p14:creationId xmlns:p14="http://schemas.microsoft.com/office/powerpoint/2010/main" val="175980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10.</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0" y="4589471"/>
            <a:ext cx="11006363" cy="1500187"/>
          </a:xfrm>
        </p:spPr>
        <p:txBody>
          <a:bodyPr>
            <a:noAutofit/>
          </a:bodyPr>
          <a:lstStyle/>
          <a:p>
            <a:endParaRPr lang="tr-TR" sz="4400" dirty="0" smtClean="0">
              <a:solidFill>
                <a:schemeClr val="bg1"/>
              </a:solidFill>
            </a:endParaRPr>
          </a:p>
          <a:p>
            <a:r>
              <a:rPr lang="tr-TR" sz="4400" dirty="0" smtClean="0">
                <a:solidFill>
                  <a:schemeClr val="bg1"/>
                </a:solidFill>
              </a:rPr>
              <a:t>Muhasebe Yetkilisi Mutemetleri İşlemleri</a:t>
            </a:r>
            <a:endParaRPr lang="en-TR" sz="4400" dirty="0">
              <a:solidFill>
                <a:schemeClr val="bg1"/>
              </a:solidFill>
            </a:endParaRPr>
          </a:p>
        </p:txBody>
      </p:sp>
    </p:spTree>
    <p:extLst>
      <p:ext uri="{BB962C8B-B14F-4D97-AF65-F5344CB8AC3E}">
        <p14:creationId xmlns:p14="http://schemas.microsoft.com/office/powerpoint/2010/main" val="1893816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Muhasebe Yetkilisi Mutemetleri İşlemleri</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800" dirty="0"/>
              <a:t>Her Yıl  Muhasebat Genel Müdürlüğü Tarafından Açıklanan Parasal Sınırlar Dahilinde İşlemlerin Takip Edilmesi</a:t>
            </a:r>
          </a:p>
          <a:p>
            <a:r>
              <a:rPr lang="tr-TR" sz="2800" dirty="0"/>
              <a:t>Parasal Sınırların Aşılması Halinde 7 Günlük Süre </a:t>
            </a:r>
            <a:r>
              <a:rPr lang="tr-TR" sz="2800" dirty="0" smtClean="0"/>
              <a:t>Beklenilmeksizin </a:t>
            </a:r>
            <a:r>
              <a:rPr lang="tr-TR" sz="2800" dirty="0"/>
              <a:t>Banka Hesabına Paraların Yatırılması</a:t>
            </a:r>
          </a:p>
          <a:p>
            <a:r>
              <a:rPr lang="tr-TR" sz="2800" dirty="0" smtClean="0"/>
              <a:t>Biten </a:t>
            </a:r>
            <a:r>
              <a:rPr lang="tr-TR" sz="2800" dirty="0"/>
              <a:t>Muhasebe Yetkilisi Alındısı Koçanlarının Muhasebe Birimine Teslim Edilmesi</a:t>
            </a:r>
          </a:p>
          <a:p>
            <a:r>
              <a:rPr lang="tr-TR" sz="2800" dirty="0" smtClean="0"/>
              <a:t>Defter </a:t>
            </a:r>
            <a:r>
              <a:rPr lang="tr-TR" sz="2800" dirty="0"/>
              <a:t>v</a:t>
            </a:r>
            <a:r>
              <a:rPr lang="tr-TR" sz="2800" dirty="0" smtClean="0"/>
              <a:t>e </a:t>
            </a:r>
            <a:r>
              <a:rPr lang="tr-TR" sz="2800" dirty="0"/>
              <a:t>Alındılara Sadece Tahsilata Yetki Verilen </a:t>
            </a:r>
            <a:r>
              <a:rPr lang="tr-TR" sz="2800" dirty="0" smtClean="0"/>
              <a:t>Kişilerce </a:t>
            </a:r>
            <a:r>
              <a:rPr lang="tr-TR" sz="2800" dirty="0"/>
              <a:t>İmza Atılması</a:t>
            </a:r>
          </a:p>
        </p:txBody>
      </p:sp>
    </p:spTree>
    <p:extLst>
      <p:ext uri="{BB962C8B-B14F-4D97-AF65-F5344CB8AC3E}">
        <p14:creationId xmlns:p14="http://schemas.microsoft.com/office/powerpoint/2010/main" val="383661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11.</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0" y="4589471"/>
            <a:ext cx="11006363" cy="1500187"/>
          </a:xfrm>
        </p:spPr>
        <p:txBody>
          <a:bodyPr>
            <a:noAutofit/>
          </a:bodyPr>
          <a:lstStyle/>
          <a:p>
            <a:endParaRPr lang="tr-TR" sz="4400" dirty="0" smtClean="0">
              <a:solidFill>
                <a:schemeClr val="bg1"/>
              </a:solidFill>
            </a:endParaRPr>
          </a:p>
          <a:p>
            <a:r>
              <a:rPr lang="tr-TR" sz="4400" dirty="0" smtClean="0">
                <a:solidFill>
                  <a:schemeClr val="bg1"/>
                </a:solidFill>
              </a:rPr>
              <a:t>Öğrencilere Yapılan İadeler</a:t>
            </a:r>
            <a:endParaRPr lang="en-TR" sz="4400" dirty="0">
              <a:solidFill>
                <a:schemeClr val="bg1"/>
              </a:solidFill>
            </a:endParaRPr>
          </a:p>
        </p:txBody>
      </p:sp>
    </p:spTree>
    <p:extLst>
      <p:ext uri="{BB962C8B-B14F-4D97-AF65-F5344CB8AC3E}">
        <p14:creationId xmlns:p14="http://schemas.microsoft.com/office/powerpoint/2010/main" val="221830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Öğrencilere Yapılan İadeler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400" dirty="0"/>
              <a:t>Öğrencilere Yapılan İadeler Cumhurbaşkanlığının 2020-2021 Eğitim Öğretim Yılına Ait 11 Temmuz 2020 </a:t>
            </a:r>
            <a:r>
              <a:rPr lang="tr-TR" sz="2400" dirty="0" smtClean="0"/>
              <a:t>Tarih ve </a:t>
            </a:r>
            <a:r>
              <a:rPr lang="tr-TR" sz="2400" dirty="0"/>
              <a:t>31182 Sayılı Kararına Uyularak Yapılması </a:t>
            </a:r>
            <a:r>
              <a:rPr lang="tr-TR" sz="2400" dirty="0" smtClean="0"/>
              <a:t>ve </a:t>
            </a:r>
            <a:r>
              <a:rPr lang="tr-TR" sz="2400" dirty="0"/>
              <a:t>Her Öğretim Yılına Ait Karar Değişikliklerinin Takip Edilmesi</a:t>
            </a:r>
          </a:p>
          <a:p>
            <a:r>
              <a:rPr lang="tr-TR" sz="2400" dirty="0" smtClean="0"/>
              <a:t>İadelere </a:t>
            </a:r>
            <a:r>
              <a:rPr lang="tr-TR" sz="2400" dirty="0"/>
              <a:t>Ait Yazı </a:t>
            </a:r>
            <a:r>
              <a:rPr lang="tr-TR" sz="2400" dirty="0" smtClean="0"/>
              <a:t>ve </a:t>
            </a:r>
            <a:r>
              <a:rPr lang="tr-TR" sz="2400" dirty="0"/>
              <a:t>Eki Belgelerin Öğrenci İşleri Daire Başkanlığı Aracılığı İle Başkanlığımıza Gönderilmesi</a:t>
            </a:r>
          </a:p>
          <a:p>
            <a:r>
              <a:rPr lang="tr-TR" sz="2400" dirty="0"/>
              <a:t>İadelere Ait Öğrenciden Alınan Dilekçelerde Öğrencinin Bizzat </a:t>
            </a:r>
            <a:r>
              <a:rPr lang="tr-TR" sz="2400" dirty="0" smtClean="0"/>
              <a:t>TCKN </a:t>
            </a:r>
            <a:r>
              <a:rPr lang="tr-TR" sz="2400" dirty="0"/>
              <a:t>İle Uyuşan </a:t>
            </a:r>
            <a:r>
              <a:rPr lang="tr-TR" sz="2400" dirty="0" smtClean="0"/>
              <a:t>IBAN </a:t>
            </a:r>
            <a:r>
              <a:rPr lang="tr-TR" sz="2400" dirty="0"/>
              <a:t>Numarasının </a:t>
            </a:r>
            <a:r>
              <a:rPr lang="tr-TR" sz="2400" dirty="0" smtClean="0"/>
              <a:t>Alınması. </a:t>
            </a:r>
            <a:r>
              <a:rPr lang="tr-TR" sz="2400" b="1" dirty="0"/>
              <a:t>IBAN NUMARALARININ 26 </a:t>
            </a:r>
            <a:r>
              <a:rPr lang="tr-TR" sz="2400" b="1" dirty="0" smtClean="0"/>
              <a:t>HANELİ (‘TR’ dahil) OLMASINA </a:t>
            </a:r>
            <a:r>
              <a:rPr lang="tr-TR" sz="2400" b="1" dirty="0"/>
              <a:t>DİKKAT EDİLMELİ  </a:t>
            </a:r>
            <a:r>
              <a:rPr lang="tr-TR" sz="2400" dirty="0"/>
              <a:t>(Anne, Baba </a:t>
            </a:r>
            <a:r>
              <a:rPr lang="tr-TR" sz="2400" dirty="0" smtClean="0"/>
              <a:t>veya </a:t>
            </a:r>
            <a:r>
              <a:rPr lang="tr-TR" sz="2400" dirty="0"/>
              <a:t>Arkadaş Olmamalı)</a:t>
            </a:r>
          </a:p>
          <a:p>
            <a:r>
              <a:rPr lang="tr-TR" sz="2400" dirty="0"/>
              <a:t>Soyadı Değişikliği Varsa Güncel Olanı Alınmalı </a:t>
            </a:r>
            <a:r>
              <a:rPr lang="tr-TR" sz="2400" dirty="0" smtClean="0"/>
              <a:t>ve </a:t>
            </a:r>
            <a:r>
              <a:rPr lang="tr-TR" sz="2400" dirty="0"/>
              <a:t>Bankada Düzeltme Yapması Gerektiği Uyarılmalı</a:t>
            </a:r>
          </a:p>
          <a:p>
            <a:pPr lvl="0"/>
            <a:r>
              <a:rPr lang="tr-TR" sz="2400" dirty="0"/>
              <a:t>İadelere Ait Banka Dekontu Yazı Ekine Mutlaka Konulmalı</a:t>
            </a:r>
          </a:p>
        </p:txBody>
      </p:sp>
    </p:spTree>
    <p:extLst>
      <p:ext uri="{BB962C8B-B14F-4D97-AF65-F5344CB8AC3E}">
        <p14:creationId xmlns:p14="http://schemas.microsoft.com/office/powerpoint/2010/main" val="242160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MEVZUAT</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2053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dirty="0"/>
              <a:t>5018 Sayılı Kamu Malî Yönetimi Ve Kontrol </a:t>
            </a:r>
            <a:r>
              <a:rPr lang="tr-TR" dirty="0" smtClean="0"/>
              <a:t>Kanunu</a:t>
            </a:r>
          </a:p>
          <a:p>
            <a:r>
              <a:rPr lang="tr-TR" dirty="0"/>
              <a:t>5018 Sayılı Kamu Mali Yönetimi Ve Kontrol Kanunu İkincil Mevzuat</a:t>
            </a:r>
          </a:p>
          <a:p>
            <a:r>
              <a:rPr lang="tr-TR" dirty="0"/>
              <a:t>Merkezi Yönetim Bütçe Kanunu </a:t>
            </a:r>
            <a:r>
              <a:rPr lang="tr-TR" dirty="0" smtClean="0"/>
              <a:t>(ilgili yıla ait)</a:t>
            </a:r>
            <a:endParaRPr lang="tr-TR" dirty="0"/>
          </a:p>
          <a:p>
            <a:r>
              <a:rPr lang="tr-TR" dirty="0"/>
              <a:t>657 Sayılı Devlet Memurları </a:t>
            </a:r>
            <a:r>
              <a:rPr lang="tr-TR" dirty="0" smtClean="0"/>
              <a:t>Kanunu</a:t>
            </a:r>
          </a:p>
          <a:p>
            <a:r>
              <a:rPr lang="tr-TR" dirty="0"/>
              <a:t>2547 Sayılı Yükseköğretim Kanunu</a:t>
            </a:r>
          </a:p>
          <a:p>
            <a:r>
              <a:rPr lang="tr-TR" dirty="0"/>
              <a:t>2914 Sayılı Yüksek Öğrenim Personel Kanunu</a:t>
            </a:r>
          </a:p>
          <a:p>
            <a:r>
              <a:rPr lang="tr-TR" dirty="0"/>
              <a:t>4734 Sayılı Kamu İhale </a:t>
            </a:r>
            <a:r>
              <a:rPr lang="tr-TR" dirty="0" smtClean="0"/>
              <a:t>Kanunu</a:t>
            </a:r>
            <a:endParaRPr lang="tr-TR" dirty="0"/>
          </a:p>
        </p:txBody>
      </p:sp>
    </p:spTree>
    <p:extLst>
      <p:ext uri="{BB962C8B-B14F-4D97-AF65-F5344CB8AC3E}">
        <p14:creationId xmlns:p14="http://schemas.microsoft.com/office/powerpoint/2010/main" val="2641760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12.</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0" y="4589471"/>
            <a:ext cx="11006363" cy="1500187"/>
          </a:xfrm>
        </p:spPr>
        <p:txBody>
          <a:bodyPr>
            <a:noAutofit/>
          </a:bodyPr>
          <a:lstStyle/>
          <a:p>
            <a:endParaRPr lang="tr-TR" sz="4400" dirty="0" smtClean="0">
              <a:solidFill>
                <a:schemeClr val="bg1"/>
              </a:solidFill>
            </a:endParaRPr>
          </a:p>
          <a:p>
            <a:r>
              <a:rPr lang="tr-TR" sz="4400" dirty="0" smtClean="0">
                <a:solidFill>
                  <a:schemeClr val="bg1"/>
                </a:solidFill>
              </a:rPr>
              <a:t>3308 Sayılı Kanun (3+1)</a:t>
            </a:r>
            <a:endParaRPr lang="en-TR" sz="4400" dirty="0">
              <a:solidFill>
                <a:schemeClr val="bg1"/>
              </a:solidFill>
            </a:endParaRPr>
          </a:p>
        </p:txBody>
      </p:sp>
    </p:spTree>
    <p:extLst>
      <p:ext uri="{BB962C8B-B14F-4D97-AF65-F5344CB8AC3E}">
        <p14:creationId xmlns:p14="http://schemas.microsoft.com/office/powerpoint/2010/main" val="784627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3308 Sayılı Kanun (3+1)</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dirty="0" smtClean="0"/>
              <a:t>Kamu kurum ve Kuruluşlarında ve Okullarda Mesleki Eğitimi Yapanlara Devlet Desteği Yapılmadığından Listelerde Yer Verilmemesi</a:t>
            </a:r>
            <a:endParaRPr lang="tr-TR" sz="2400" dirty="0"/>
          </a:p>
          <a:p>
            <a:pPr lvl="0"/>
            <a:r>
              <a:rPr lang="tr-TR" sz="2400" dirty="0" smtClean="0"/>
              <a:t>Hesaplamaların </a:t>
            </a:r>
            <a:r>
              <a:rPr lang="tr-TR" sz="2400" dirty="0"/>
              <a:t>3308 </a:t>
            </a:r>
            <a:r>
              <a:rPr lang="tr-TR" sz="2400" dirty="0" smtClean="0"/>
              <a:t>Sayılı Kanunun Geçici 12 ve 25. Madde Birinci Fıkrası Kapsamında Yapılıyor.</a:t>
            </a:r>
            <a:endParaRPr lang="tr-TR" sz="2400" dirty="0"/>
          </a:p>
          <a:p>
            <a:pPr lvl="0"/>
            <a:r>
              <a:rPr lang="tr-TR" sz="2400" dirty="0" smtClean="0"/>
              <a:t>Ödemeler, Asgari Ücretin Net Tutarının </a:t>
            </a:r>
            <a:r>
              <a:rPr lang="tr-TR" sz="2400" dirty="0"/>
              <a:t>(AGİ </a:t>
            </a:r>
            <a:r>
              <a:rPr lang="tr-TR" sz="2400" dirty="0" smtClean="0"/>
              <a:t>Hariç. </a:t>
            </a:r>
            <a:r>
              <a:rPr lang="tr-TR" sz="2400" b="1" u="sng" dirty="0" smtClean="0"/>
              <a:t>2021 yılı için: 2.557,59 TL</a:t>
            </a:r>
            <a:r>
              <a:rPr lang="tr-TR" sz="2400" dirty="0" smtClean="0"/>
              <a:t>) </a:t>
            </a:r>
            <a:r>
              <a:rPr lang="tr-TR" sz="2400" dirty="0"/>
              <a:t>%</a:t>
            </a:r>
            <a:r>
              <a:rPr lang="tr-TR" sz="2400" dirty="0" smtClean="0"/>
              <a:t>30’dan Az Olamaz.</a:t>
            </a:r>
            <a:endParaRPr lang="tr-TR" sz="2400" dirty="0"/>
          </a:p>
          <a:p>
            <a:pPr lvl="0"/>
            <a:r>
              <a:rPr lang="tr-TR" sz="2400" dirty="0" smtClean="0"/>
              <a:t>İşletmede 20’den Az Personel Çalışıyor ise Ödenebilecek Ücretin </a:t>
            </a:r>
            <a:r>
              <a:rPr lang="tr-TR" sz="2400" dirty="0"/>
              <a:t>En Az </a:t>
            </a:r>
            <a:r>
              <a:rPr lang="tr-TR" sz="2400" dirty="0" smtClean="0"/>
              <a:t>2/3</a:t>
            </a:r>
            <a:endParaRPr lang="tr-TR" sz="2400" dirty="0"/>
          </a:p>
          <a:p>
            <a:pPr lvl="0"/>
            <a:r>
              <a:rPr lang="tr-TR" sz="2400" dirty="0" smtClean="0"/>
              <a:t>İşletmede 20’den Fazla Personel </a:t>
            </a:r>
            <a:r>
              <a:rPr lang="tr-TR" sz="2400" dirty="0"/>
              <a:t>Çalışıyor ise Ödenebilecek Ücretin En Az </a:t>
            </a:r>
            <a:r>
              <a:rPr lang="tr-TR" sz="2400" dirty="0" smtClean="0"/>
              <a:t>1/3 Devlet Katkısı Olarak Ödenir.</a:t>
            </a:r>
            <a:endParaRPr lang="tr-TR" sz="2400" dirty="0"/>
          </a:p>
        </p:txBody>
      </p:sp>
    </p:spTree>
    <p:extLst>
      <p:ext uri="{BB962C8B-B14F-4D97-AF65-F5344CB8AC3E}">
        <p14:creationId xmlns:p14="http://schemas.microsoft.com/office/powerpoint/2010/main" val="304771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3308 Sayılı Kanun (3+1)</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b="1" u="sng" dirty="0">
                <a:solidFill>
                  <a:srgbClr val="FF0000"/>
                </a:solidFill>
              </a:rPr>
              <a:t>İŞLETMELERİN YAPMASI </a:t>
            </a:r>
            <a:r>
              <a:rPr lang="tr-TR" sz="2400" b="1" u="sng" dirty="0" smtClean="0">
                <a:solidFill>
                  <a:srgbClr val="FF0000"/>
                </a:solidFill>
              </a:rPr>
              <a:t>GEREKENLER:</a:t>
            </a:r>
            <a:endParaRPr lang="tr-TR" sz="2400" u="sng" dirty="0">
              <a:solidFill>
                <a:srgbClr val="FF0000"/>
              </a:solidFill>
            </a:endParaRPr>
          </a:p>
          <a:p>
            <a:pPr lvl="0"/>
            <a:r>
              <a:rPr lang="tr-TR" sz="2400" dirty="0" smtClean="0"/>
              <a:t>Öğrenci İle Sözleşme Yapmak.</a:t>
            </a:r>
          </a:p>
          <a:p>
            <a:pPr lvl="0"/>
            <a:r>
              <a:rPr lang="tr-TR" sz="2400" dirty="0" smtClean="0"/>
              <a:t>Yapılan Sözleşmede Belirtilen Devlet Katkısı Tutarı ve İşletme Payına Düşen Tutarı Her Ayın 10</a:t>
            </a:r>
            <a:r>
              <a:rPr lang="tr-TR" sz="2400" dirty="0"/>
              <a:t>. </a:t>
            </a:r>
            <a:r>
              <a:rPr lang="tr-TR" sz="2400" dirty="0" smtClean="0"/>
              <a:t>Gününe Kadar Öğrencinin Banka Hesabına Aktarımının Sağlanması.</a:t>
            </a:r>
          </a:p>
          <a:p>
            <a:pPr lvl="0"/>
            <a:r>
              <a:rPr lang="tr-TR" sz="2400" dirty="0" smtClean="0"/>
              <a:t>Ödemenin Yapıldığına Dair Banka Dekontunu Öğrencinin Bağlı Olduğu Öğretim Kurumuna İletmesi.</a:t>
            </a:r>
            <a:endParaRPr lang="tr-TR" sz="2400" dirty="0"/>
          </a:p>
          <a:p>
            <a:pPr lvl="0"/>
            <a:r>
              <a:rPr lang="tr-TR" sz="2400" dirty="0" smtClean="0"/>
              <a:t>Kurumuna Ait TCKN veya </a:t>
            </a:r>
            <a:r>
              <a:rPr lang="tr-TR" sz="2400" dirty="0"/>
              <a:t>VKN </a:t>
            </a:r>
            <a:r>
              <a:rPr lang="tr-TR" sz="2400" dirty="0" smtClean="0"/>
              <a:t>Numarası İle Birebir Uyumlu </a:t>
            </a:r>
            <a:r>
              <a:rPr lang="tr-TR" sz="2400" dirty="0"/>
              <a:t>IBAN </a:t>
            </a:r>
            <a:r>
              <a:rPr lang="tr-TR" sz="2400" dirty="0" smtClean="0"/>
              <a:t>Numaralarını Bildirmeleri</a:t>
            </a:r>
            <a:endParaRPr lang="tr-TR" sz="2400" dirty="0"/>
          </a:p>
        </p:txBody>
      </p:sp>
    </p:spTree>
    <p:extLst>
      <p:ext uri="{BB962C8B-B14F-4D97-AF65-F5344CB8AC3E}">
        <p14:creationId xmlns:p14="http://schemas.microsoft.com/office/powerpoint/2010/main" val="3357870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3308 Sayılı Kanun (3+1)</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tr-TR" sz="2400" b="1" u="sng" dirty="0">
                <a:solidFill>
                  <a:srgbClr val="FF0000"/>
                </a:solidFill>
              </a:rPr>
              <a:t>YÜKSEKÖĞRETİM KURUMLARININ YAPMASI </a:t>
            </a:r>
            <a:r>
              <a:rPr lang="tr-TR" sz="2400" b="1" u="sng" dirty="0" smtClean="0">
                <a:solidFill>
                  <a:srgbClr val="FF0000"/>
                </a:solidFill>
              </a:rPr>
              <a:t>GEREKENLER:</a:t>
            </a:r>
            <a:endParaRPr lang="tr-TR" sz="2400" u="sng" dirty="0">
              <a:solidFill>
                <a:srgbClr val="FF0000"/>
              </a:solidFill>
            </a:endParaRPr>
          </a:p>
          <a:p>
            <a:pPr lvl="0"/>
            <a:r>
              <a:rPr lang="tr-TR" sz="2400" dirty="0" smtClean="0"/>
              <a:t>Listelerin Hazırlanması ve </a:t>
            </a:r>
            <a:r>
              <a:rPr lang="tr-TR" sz="2400" dirty="0"/>
              <a:t>EBYS </a:t>
            </a:r>
            <a:r>
              <a:rPr lang="tr-TR" sz="2400" dirty="0" smtClean="0"/>
              <a:t>Üzerinden En Geç Ayın …… Gününe Kadar Üst Yazı Ekinde SGDB Muhasebe ve Kesin Hesap Şube Müdürlüğüne Bildirilmesi.</a:t>
            </a:r>
            <a:endParaRPr lang="tr-TR" sz="2400" dirty="0"/>
          </a:p>
          <a:p>
            <a:r>
              <a:rPr lang="tr-TR" sz="2400" dirty="0" smtClean="0"/>
              <a:t>Listelerin Excel Formatında Mesleki Eğitim Alan Öğrenci ve İşletmeye Ait Bilgilerin Açık ve Net Olması Özellikle İşletmelerin Şirket Olması Halinde VKN, Gerçek Kişi Olması Halinde </a:t>
            </a:r>
            <a:r>
              <a:rPr lang="tr-TR" sz="2400" dirty="0"/>
              <a:t>TCKN </a:t>
            </a:r>
            <a:r>
              <a:rPr lang="tr-TR" sz="2400" dirty="0" smtClean="0"/>
              <a:t>Kullanılması ve Bu </a:t>
            </a:r>
            <a:r>
              <a:rPr lang="tr-TR" sz="2400" dirty="0"/>
              <a:t>TCKN </a:t>
            </a:r>
            <a:r>
              <a:rPr lang="tr-TR" sz="2400" dirty="0" smtClean="0"/>
              <a:t>ve </a:t>
            </a:r>
            <a:r>
              <a:rPr lang="tr-TR" sz="2400" dirty="0"/>
              <a:t>VKN </a:t>
            </a:r>
            <a:r>
              <a:rPr lang="tr-TR" sz="2400" dirty="0" smtClean="0"/>
              <a:t>Uyumlu Banka </a:t>
            </a:r>
            <a:r>
              <a:rPr lang="tr-TR" sz="2400" dirty="0"/>
              <a:t>IBAN </a:t>
            </a:r>
            <a:r>
              <a:rPr lang="tr-TR" sz="2400" dirty="0" smtClean="0"/>
              <a:t>Numaralarının Ödemelerin Gecikmesine Mahal Vermemek Üzere Titizlikle Düzenlenmesi, İşletmelere Ait Adres ve Telefon Numaralarının Güncel Durumda Yer Verilmesi ve Excel Formatındaki Toplamların Doğru Alınması.</a:t>
            </a:r>
            <a:endParaRPr lang="tr-TR" sz="1800" dirty="0"/>
          </a:p>
        </p:txBody>
      </p:sp>
    </p:spTree>
    <p:extLst>
      <p:ext uri="{BB962C8B-B14F-4D97-AF65-F5344CB8AC3E}">
        <p14:creationId xmlns:p14="http://schemas.microsoft.com/office/powerpoint/2010/main" val="4024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t>3308 Sayılı Kanun (3+1)</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522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400" b="1" u="sng" dirty="0">
                <a:solidFill>
                  <a:srgbClr val="FF0000"/>
                </a:solidFill>
              </a:rPr>
              <a:t>YÜKSEKÖĞRETİM KURUMLARININ YAPMASI </a:t>
            </a:r>
            <a:r>
              <a:rPr lang="tr-TR" sz="2400" b="1" u="sng" dirty="0" smtClean="0">
                <a:solidFill>
                  <a:srgbClr val="FF0000"/>
                </a:solidFill>
              </a:rPr>
              <a:t>GEREKENLER:</a:t>
            </a:r>
            <a:endParaRPr lang="tr-TR" sz="2400" u="sng" dirty="0">
              <a:solidFill>
                <a:srgbClr val="FF0000"/>
              </a:solidFill>
            </a:endParaRPr>
          </a:p>
          <a:p>
            <a:pPr lvl="0"/>
            <a:r>
              <a:rPr lang="tr-TR" sz="2400" dirty="0" smtClean="0"/>
              <a:t>Devamsızlığı </a:t>
            </a:r>
            <a:r>
              <a:rPr lang="tr-TR" sz="2400" dirty="0"/>
              <a:t>olan, </a:t>
            </a:r>
            <a:r>
              <a:rPr lang="tr-TR" sz="2400" dirty="0" smtClean="0"/>
              <a:t>hastalık </a:t>
            </a:r>
            <a:r>
              <a:rPr lang="tr-TR" sz="2400" dirty="0"/>
              <a:t>izninde (raporlu) olan öğrencilerin bu günlere </a:t>
            </a:r>
            <a:r>
              <a:rPr lang="tr-TR" sz="2400" dirty="0" smtClean="0"/>
              <a:t>karşılık </a:t>
            </a:r>
            <a:r>
              <a:rPr lang="tr-TR" sz="2400" dirty="0"/>
              <a:t>gelen </a:t>
            </a:r>
            <a:r>
              <a:rPr lang="tr-TR" sz="2400" b="1" u="sng" dirty="0"/>
              <a:t>ÜCRETLERİ ÖDENMEZ.</a:t>
            </a:r>
          </a:p>
          <a:p>
            <a:pPr lvl="0"/>
            <a:r>
              <a:rPr lang="tr-TR" sz="2400" dirty="0" smtClean="0"/>
              <a:t>Bu </a:t>
            </a:r>
            <a:r>
              <a:rPr lang="tr-TR" sz="2400" dirty="0"/>
              <a:t>Usul </a:t>
            </a:r>
            <a:r>
              <a:rPr lang="tr-TR" sz="2400" dirty="0" smtClean="0"/>
              <a:t>ve </a:t>
            </a:r>
            <a:r>
              <a:rPr lang="tr-TR" sz="2400" dirty="0"/>
              <a:t>Esaslar Kapsamında Öğrencilere Ödenecek Ücretler Her Türlü Vergiden </a:t>
            </a:r>
            <a:r>
              <a:rPr lang="tr-TR" sz="2400" b="1" u="sng" dirty="0"/>
              <a:t>MUAFTIR</a:t>
            </a:r>
            <a:r>
              <a:rPr lang="tr-TR" sz="2400" b="1" u="sng" dirty="0" smtClean="0"/>
              <a:t>.</a:t>
            </a:r>
            <a:endParaRPr lang="tr-TR" sz="2400" b="1" u="sng" dirty="0"/>
          </a:p>
          <a:p>
            <a:pPr lvl="0"/>
            <a:r>
              <a:rPr lang="tr-TR" sz="2400" dirty="0" smtClean="0"/>
              <a:t>İşletmeler Ödemelerini Geç Yapmaları veya Dekontları Geç Bildirmeleri Halinde Bir Sonraki Ayın Ödemeleriyle Birlikte Geriye Dönük Ödeme Listesi Hazırlanarak İşlem Yapılması</a:t>
            </a:r>
            <a:endParaRPr lang="tr-TR" sz="2400" dirty="0"/>
          </a:p>
          <a:p>
            <a:r>
              <a:rPr lang="tr-TR" sz="2400" dirty="0"/>
              <a:t>Yükseköğretim </a:t>
            </a:r>
            <a:r>
              <a:rPr lang="tr-TR" sz="2400" dirty="0" smtClean="0"/>
              <a:t>Kurumları Tarafından </a:t>
            </a:r>
            <a:r>
              <a:rPr lang="tr-TR" sz="2400" dirty="0"/>
              <a:t>Düzenlenerek Başkanlığımıza Gönderilen </a:t>
            </a:r>
            <a:r>
              <a:rPr lang="tr-TR" sz="2400" dirty="0" smtClean="0"/>
              <a:t>ve </a:t>
            </a:r>
            <a:r>
              <a:rPr lang="tr-TR" sz="2400" dirty="0"/>
              <a:t>Başkanlığımız </a:t>
            </a:r>
            <a:r>
              <a:rPr lang="tr-TR" sz="2400" dirty="0" smtClean="0"/>
              <a:t>Aracılığıyla YÖK’e </a:t>
            </a:r>
            <a:r>
              <a:rPr lang="tr-TR" sz="2400" dirty="0"/>
              <a:t>İletilen Bilgilerin Doğruluğundan </a:t>
            </a:r>
            <a:r>
              <a:rPr lang="tr-TR" sz="2400" dirty="0" smtClean="0"/>
              <a:t>ve </a:t>
            </a:r>
            <a:r>
              <a:rPr lang="tr-TR" sz="2400" dirty="0"/>
              <a:t>Belirlenen Süreler İçerisinde Bildirilmesinden İlgili </a:t>
            </a:r>
            <a:r>
              <a:rPr lang="tr-TR" sz="2400" dirty="0" smtClean="0"/>
              <a:t>Yükseköğretim </a:t>
            </a:r>
            <a:r>
              <a:rPr lang="tr-TR" sz="2400" dirty="0"/>
              <a:t>Kurumları Sorumludur</a:t>
            </a:r>
            <a:r>
              <a:rPr lang="tr-TR" sz="2400" dirty="0" smtClean="0"/>
              <a:t>.</a:t>
            </a:r>
            <a:endParaRPr lang="tr-TR" sz="1400" dirty="0"/>
          </a:p>
        </p:txBody>
      </p:sp>
    </p:spTree>
    <p:extLst>
      <p:ext uri="{BB962C8B-B14F-4D97-AF65-F5344CB8AC3E}">
        <p14:creationId xmlns:p14="http://schemas.microsoft.com/office/powerpoint/2010/main" val="3616555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en-US" dirty="0" err="1"/>
              <a:t>Mottomuz</a:t>
            </a:r>
            <a:endParaRPr lang="en-TR" dirty="0"/>
          </a:p>
        </p:txBody>
      </p:sp>
      <p:pic>
        <p:nvPicPr>
          <p:cNvPr id="10" name="Picture 9">
            <a:extLst>
              <a:ext uri="{FF2B5EF4-FFF2-40B4-BE49-F238E27FC236}">
                <a16:creationId xmlns:a16="http://schemas.microsoft.com/office/drawing/2014/main" id="{E9F641E0-D588-BA49-B4A6-EE9D8FC5CE15}"/>
              </a:ext>
            </a:extLst>
          </p:cNvPr>
          <p:cNvPicPr>
            <a:picLocks noChangeAspect="1"/>
          </p:cNvPicPr>
          <p:nvPr/>
        </p:nvPicPr>
        <p:blipFill>
          <a:blip r:embed="rId2"/>
          <a:stretch>
            <a:fillRect/>
          </a:stretch>
        </p:blipFill>
        <p:spPr>
          <a:xfrm>
            <a:off x="2905419" y="2323582"/>
            <a:ext cx="6600615" cy="2210835"/>
          </a:xfrm>
          <a:prstGeom prst="rect">
            <a:avLst/>
          </a:prstGeom>
        </p:spPr>
      </p:pic>
    </p:spTree>
    <p:extLst>
      <p:ext uri="{BB962C8B-B14F-4D97-AF65-F5344CB8AC3E}">
        <p14:creationId xmlns:p14="http://schemas.microsoft.com/office/powerpoint/2010/main" val="3403441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C228BE-623B-924B-B014-55BABA4B6E13}"/>
              </a:ext>
            </a:extLst>
          </p:cNvPr>
          <p:cNvPicPr>
            <a:picLocks noChangeAspect="1"/>
          </p:cNvPicPr>
          <p:nvPr/>
        </p:nvPicPr>
        <p:blipFill>
          <a:blip r:embed="rId2"/>
          <a:stretch>
            <a:fillRect/>
          </a:stretch>
        </p:blipFill>
        <p:spPr>
          <a:xfrm>
            <a:off x="4386310" y="2101370"/>
            <a:ext cx="3419378" cy="3607734"/>
          </a:xfrm>
          <a:prstGeom prst="rect">
            <a:avLst/>
          </a:prstGeom>
        </p:spPr>
      </p:pic>
      <p:sp>
        <p:nvSpPr>
          <p:cNvPr id="6" name="Rectangle 5">
            <a:extLst>
              <a:ext uri="{FF2B5EF4-FFF2-40B4-BE49-F238E27FC236}">
                <a16:creationId xmlns:a16="http://schemas.microsoft.com/office/drawing/2014/main" id="{763D1788-6D9E-8347-8F79-A44C955CB193}"/>
              </a:ext>
            </a:extLst>
          </p:cNvPr>
          <p:cNvSpPr/>
          <p:nvPr/>
        </p:nvSpPr>
        <p:spPr>
          <a:xfrm>
            <a:off x="4580487" y="1024909"/>
            <a:ext cx="3031023" cy="523220"/>
          </a:xfrm>
          <a:prstGeom prst="rect">
            <a:avLst/>
          </a:prstGeom>
        </p:spPr>
        <p:txBody>
          <a:bodyPr wrap="none">
            <a:spAutoFit/>
          </a:bodyPr>
          <a:lstStyle/>
          <a:p>
            <a:pPr algn="ctr"/>
            <a:r>
              <a:rPr lang="en-US" sz="2800" spc="600" dirty="0">
                <a:solidFill>
                  <a:schemeClr val="bg1"/>
                </a:solidFill>
              </a:rPr>
              <a:t>TEŞEKKÜRLER</a:t>
            </a:r>
            <a:endParaRPr lang="en-TR" sz="2800" spc="600" dirty="0">
              <a:solidFill>
                <a:schemeClr val="bg1"/>
              </a:solidFill>
            </a:endParaRPr>
          </a:p>
        </p:txBody>
      </p:sp>
    </p:spTree>
    <p:extLst>
      <p:ext uri="{BB962C8B-B14F-4D97-AF65-F5344CB8AC3E}">
        <p14:creationId xmlns:p14="http://schemas.microsoft.com/office/powerpoint/2010/main" val="331529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MEVZUAT</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8028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dirty="0"/>
              <a:t>4735 Sayılı Kamu İhale Sözleşmeleri Kanunu</a:t>
            </a:r>
          </a:p>
          <a:p>
            <a:r>
              <a:rPr lang="tr-TR" dirty="0"/>
              <a:t>6245 Sayılı Harcırah Kanunu</a:t>
            </a:r>
          </a:p>
          <a:p>
            <a:r>
              <a:rPr lang="tr-TR" dirty="0"/>
              <a:t>5510 Sayılı Sosyal Sigortalar Ve Genel Sağlık Sigortası Kanunu</a:t>
            </a:r>
          </a:p>
          <a:p>
            <a:r>
              <a:rPr lang="tr-TR" dirty="0"/>
              <a:t>213 Sayılı Vergi Usul Kanunu</a:t>
            </a:r>
          </a:p>
          <a:p>
            <a:r>
              <a:rPr lang="tr-TR" dirty="0"/>
              <a:t>488 Sayılı Damga Vergisi Kanunu</a:t>
            </a:r>
          </a:p>
          <a:p>
            <a:r>
              <a:rPr lang="tr-TR" dirty="0" smtClean="0"/>
              <a:t>3065 Sayılı Katma </a:t>
            </a:r>
            <a:r>
              <a:rPr lang="tr-TR" dirty="0"/>
              <a:t>Değer Vergisi Kanunu (</a:t>
            </a:r>
            <a:r>
              <a:rPr lang="tr-TR" dirty="0" err="1"/>
              <a:t>Tevkifat</a:t>
            </a:r>
            <a:r>
              <a:rPr lang="tr-TR" dirty="0"/>
              <a:t> Listesi)</a:t>
            </a:r>
          </a:p>
          <a:p>
            <a:r>
              <a:rPr lang="tr-TR" dirty="0"/>
              <a:t>193 </a:t>
            </a:r>
            <a:r>
              <a:rPr lang="tr-TR" dirty="0" smtClean="0"/>
              <a:t>Sayılı Gelir </a:t>
            </a:r>
            <a:r>
              <a:rPr lang="tr-TR" dirty="0"/>
              <a:t>Vergisi Kanunu (94. Maddesi</a:t>
            </a:r>
            <a:r>
              <a:rPr lang="tr-TR" dirty="0" smtClean="0"/>
              <a:t>)</a:t>
            </a:r>
          </a:p>
          <a:p>
            <a:r>
              <a:rPr lang="tr-TR" dirty="0" smtClean="0"/>
              <a:t>6183 Sayılı Amme Alacaklarının Tahsil Usulü Hakkında Kanun</a:t>
            </a:r>
            <a:endParaRPr lang="tr-TR" dirty="0"/>
          </a:p>
        </p:txBody>
      </p:sp>
    </p:spTree>
    <p:extLst>
      <p:ext uri="{BB962C8B-B14F-4D97-AF65-F5344CB8AC3E}">
        <p14:creationId xmlns:p14="http://schemas.microsoft.com/office/powerpoint/2010/main" val="884985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MEVZUAT</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2053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600" dirty="0"/>
              <a:t>Merkezi Yönetim Harcama Belgeleri Yönetmeliği</a:t>
            </a:r>
          </a:p>
          <a:p>
            <a:r>
              <a:rPr lang="tr-TR" sz="2600" dirty="0"/>
              <a:t>Taşınır Mal Yönetmeliği</a:t>
            </a:r>
          </a:p>
          <a:p>
            <a:r>
              <a:rPr lang="tr-TR" sz="2600" dirty="0"/>
              <a:t>Merkezi Yönetim Muhasebe Yönetmeliği</a:t>
            </a:r>
          </a:p>
          <a:p>
            <a:r>
              <a:rPr lang="tr-TR" sz="2600" dirty="0"/>
              <a:t>Kamu Zararlarının Tahsiline İlişkin Usul ve Esaslar Hakkında Yönetmelik</a:t>
            </a:r>
          </a:p>
          <a:p>
            <a:r>
              <a:rPr lang="tr-TR" sz="2600" dirty="0"/>
              <a:t>Ön Ödeme Usul ve Esasları Hakkında </a:t>
            </a:r>
            <a:r>
              <a:rPr lang="tr-TR" sz="2600" dirty="0" smtClean="0"/>
              <a:t>Yönetmelik</a:t>
            </a:r>
            <a:endParaRPr lang="tr-TR" sz="2600" dirty="0"/>
          </a:p>
          <a:p>
            <a:r>
              <a:rPr lang="tr-TR" sz="2600" dirty="0"/>
              <a:t>Muhasebe Yetkilisi Mutemetlerinin Görevlendirilmeleri, Yetkileri, Denetimi ve Çalışma Usul ve Esasları Hakkında </a:t>
            </a:r>
            <a:r>
              <a:rPr lang="tr-TR" sz="2600" dirty="0" smtClean="0"/>
              <a:t>Yönetmelik</a:t>
            </a:r>
          </a:p>
          <a:p>
            <a:r>
              <a:rPr lang="tr-TR" sz="2600" dirty="0"/>
              <a:t>Her </a:t>
            </a:r>
            <a:r>
              <a:rPr lang="tr-TR" sz="2600"/>
              <a:t>Yıl </a:t>
            </a:r>
            <a:r>
              <a:rPr lang="tr-TR" sz="2600" smtClean="0"/>
              <a:t>Muhasebat </a:t>
            </a:r>
            <a:r>
              <a:rPr lang="tr-TR" sz="2600" dirty="0"/>
              <a:t>Genel Müdürlüğü Tarafından Açıklanan Parasal Sınırlar</a:t>
            </a:r>
          </a:p>
        </p:txBody>
      </p:sp>
    </p:spTree>
    <p:extLst>
      <p:ext uri="{BB962C8B-B14F-4D97-AF65-F5344CB8AC3E}">
        <p14:creationId xmlns:p14="http://schemas.microsoft.com/office/powerpoint/2010/main" val="651142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2.</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1" y="4589471"/>
            <a:ext cx="10515600" cy="1500187"/>
          </a:xfrm>
        </p:spPr>
        <p:txBody>
          <a:bodyPr>
            <a:normAutofit fontScale="92500" lnSpcReduction="10000"/>
          </a:bodyPr>
          <a:lstStyle/>
          <a:p>
            <a:pPr algn="ctr"/>
            <a:endParaRPr lang="tr-TR" sz="5400" dirty="0" smtClean="0">
              <a:solidFill>
                <a:schemeClr val="accent4">
                  <a:lumMod val="60000"/>
                  <a:lumOff val="40000"/>
                </a:schemeClr>
              </a:solidFill>
            </a:endParaRPr>
          </a:p>
          <a:p>
            <a:r>
              <a:rPr lang="tr-TR" sz="5400" dirty="0" smtClean="0">
                <a:solidFill>
                  <a:schemeClr val="bg1"/>
                </a:solidFill>
              </a:rPr>
              <a:t>Kimlik Yönetim Sistemi (KYS)</a:t>
            </a:r>
            <a:endParaRPr lang="en-TR" sz="5400" dirty="0">
              <a:solidFill>
                <a:schemeClr val="bg1"/>
              </a:solidFill>
            </a:endParaRPr>
          </a:p>
        </p:txBody>
      </p:sp>
    </p:spTree>
    <p:extLst>
      <p:ext uri="{BB962C8B-B14F-4D97-AF65-F5344CB8AC3E}">
        <p14:creationId xmlns:p14="http://schemas.microsoft.com/office/powerpoint/2010/main" val="1088096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Kimlik Yönetim Sistemi (KYS)</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2053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600" dirty="0"/>
              <a:t>Kimlik Yönetim Sisteminde Yetki Verilebilmesi İçin İlgili </a:t>
            </a:r>
            <a:r>
              <a:rPr lang="tr-TR" sz="2600" dirty="0" smtClean="0"/>
              <a:t>Kişilerin;</a:t>
            </a:r>
          </a:p>
          <a:p>
            <a:pPr>
              <a:buFont typeface="Wingdings" panose="05000000000000000000" pitchFamily="2" charset="2"/>
              <a:buChar char="ü"/>
            </a:pPr>
            <a:r>
              <a:rPr lang="tr-TR" sz="2600" u="sng" dirty="0" smtClean="0"/>
              <a:t>TCKN</a:t>
            </a:r>
          </a:p>
          <a:p>
            <a:pPr>
              <a:buFont typeface="Wingdings" panose="05000000000000000000" pitchFamily="2" charset="2"/>
              <a:buChar char="ü"/>
            </a:pPr>
            <a:r>
              <a:rPr lang="tr-TR" sz="2600" u="sng" dirty="0" smtClean="0"/>
              <a:t>Adı Soyadı</a:t>
            </a:r>
          </a:p>
          <a:p>
            <a:pPr>
              <a:buFont typeface="Wingdings" panose="05000000000000000000" pitchFamily="2" charset="2"/>
              <a:buChar char="ü"/>
            </a:pPr>
            <a:r>
              <a:rPr lang="tr-TR" sz="2600" u="sng" dirty="0" smtClean="0"/>
              <a:t>E-Posta Adresleri</a:t>
            </a:r>
          </a:p>
          <a:p>
            <a:pPr>
              <a:buFont typeface="Wingdings" panose="05000000000000000000" pitchFamily="2" charset="2"/>
              <a:buChar char="ü"/>
            </a:pPr>
            <a:r>
              <a:rPr lang="tr-TR" sz="2600" u="sng" dirty="0" smtClean="0"/>
              <a:t>Görev </a:t>
            </a:r>
            <a:r>
              <a:rPr lang="tr-TR" sz="2600" u="sng" dirty="0"/>
              <a:t>U</a:t>
            </a:r>
            <a:r>
              <a:rPr lang="tr-TR" sz="2600" u="sng" dirty="0" smtClean="0"/>
              <a:t>nvanlarının </a:t>
            </a:r>
            <a:r>
              <a:rPr lang="tr-TR" sz="2600" u="sng" dirty="0"/>
              <a:t>v</a:t>
            </a:r>
            <a:r>
              <a:rPr lang="tr-TR" sz="2600" u="sng" dirty="0" smtClean="0"/>
              <a:t>e </a:t>
            </a:r>
            <a:r>
              <a:rPr lang="tr-TR" sz="2600" u="sng" dirty="0"/>
              <a:t>Yetkilerinin Bulunduğu Bir </a:t>
            </a:r>
            <a:r>
              <a:rPr lang="tr-TR" sz="2600" u="sng" dirty="0" smtClean="0"/>
              <a:t>Üst Yazı</a:t>
            </a:r>
            <a:r>
              <a:rPr lang="tr-TR" sz="2600" dirty="0" smtClean="0"/>
              <a:t> EBYS Sistemi Üzerinden </a:t>
            </a:r>
            <a:r>
              <a:rPr lang="tr-TR" sz="2600" dirty="0"/>
              <a:t>Tarafımıza </a:t>
            </a:r>
            <a:r>
              <a:rPr lang="tr-TR" sz="2600" dirty="0" smtClean="0"/>
              <a:t>Gönderilmesi</a:t>
            </a:r>
          </a:p>
          <a:p>
            <a:r>
              <a:rPr lang="tr-TR" sz="2600" dirty="0"/>
              <a:t>Yetkisi Son Bulan Kişinin Yetki Görevi Verilecek Kişi İle Aynı Yazıda </a:t>
            </a:r>
            <a:r>
              <a:rPr lang="tr-TR" sz="2600" dirty="0" smtClean="0"/>
              <a:t>Belirtilmesi,</a:t>
            </a:r>
          </a:p>
          <a:p>
            <a:r>
              <a:rPr lang="tr-TR" sz="2600" dirty="0"/>
              <a:t>Kısa Dönem Vekaletlerde (İzin-Hastalık İzni Vb.) Görevin Başlama Ve Sona Erme Tarihlerinin </a:t>
            </a:r>
            <a:r>
              <a:rPr lang="tr-TR" sz="2600" dirty="0" smtClean="0"/>
              <a:t>Bildirilmesi,</a:t>
            </a:r>
            <a:endParaRPr lang="tr-TR" sz="2600" dirty="0"/>
          </a:p>
        </p:txBody>
      </p:sp>
    </p:spTree>
    <p:extLst>
      <p:ext uri="{BB962C8B-B14F-4D97-AF65-F5344CB8AC3E}">
        <p14:creationId xmlns:p14="http://schemas.microsoft.com/office/powerpoint/2010/main" val="3593294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3.</a:t>
            </a:r>
            <a:r>
              <a:rPr lang="en-US" dirty="0" smtClean="0"/>
              <a:t> </a:t>
            </a:r>
            <a:r>
              <a:rPr lang="en-US" dirty="0"/>
              <a:t>BÖLÜM</a:t>
            </a:r>
            <a:endParaRPr lang="en-TR" dirty="0"/>
          </a:p>
        </p:txBody>
      </p:sp>
      <p:sp>
        <p:nvSpPr>
          <p:cNvPr id="13" name="Text Placeholder 12">
            <a:extLst>
              <a:ext uri="{FF2B5EF4-FFF2-40B4-BE49-F238E27FC236}">
                <a16:creationId xmlns:a16="http://schemas.microsoft.com/office/drawing/2014/main" id="{67231B19-7312-E347-A949-CEB3533CBE34}"/>
              </a:ext>
            </a:extLst>
          </p:cNvPr>
          <p:cNvSpPr>
            <a:spLocks noGrp="1"/>
          </p:cNvSpPr>
          <p:nvPr>
            <p:ph type="body" idx="1"/>
          </p:nvPr>
        </p:nvSpPr>
        <p:spPr>
          <a:xfrm>
            <a:off x="831851" y="4589471"/>
            <a:ext cx="10515600" cy="1500187"/>
          </a:xfrm>
        </p:spPr>
        <p:txBody>
          <a:bodyPr>
            <a:normAutofit fontScale="92500" lnSpcReduction="10000"/>
          </a:bodyPr>
          <a:lstStyle/>
          <a:p>
            <a:pPr algn="ctr"/>
            <a:endParaRPr lang="tr-TR" sz="5400" dirty="0" smtClean="0">
              <a:solidFill>
                <a:schemeClr val="accent4">
                  <a:lumMod val="60000"/>
                  <a:lumOff val="40000"/>
                </a:schemeClr>
              </a:solidFill>
            </a:endParaRPr>
          </a:p>
          <a:p>
            <a:r>
              <a:rPr lang="tr-TR" sz="5400" dirty="0" smtClean="0">
                <a:solidFill>
                  <a:schemeClr val="bg1"/>
                </a:solidFill>
              </a:rPr>
              <a:t>Mali Yönetim Sistemi (MYS)</a:t>
            </a:r>
            <a:endParaRPr lang="en-TR" sz="5400" dirty="0">
              <a:solidFill>
                <a:schemeClr val="bg1"/>
              </a:solidFill>
            </a:endParaRPr>
          </a:p>
        </p:txBody>
      </p:sp>
    </p:spTree>
    <p:extLst>
      <p:ext uri="{BB962C8B-B14F-4D97-AF65-F5344CB8AC3E}">
        <p14:creationId xmlns:p14="http://schemas.microsoft.com/office/powerpoint/2010/main" val="1044843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t>Mali Yönetim Sistemi (MYS)</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75376" y="1625084"/>
            <a:ext cx="11711824" cy="42053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800" dirty="0" err="1" smtClean="0"/>
              <a:t>MYS’ye</a:t>
            </a:r>
            <a:r>
              <a:rPr lang="tr-TR" sz="2800" dirty="0" smtClean="0"/>
              <a:t> Giriş </a:t>
            </a:r>
            <a:r>
              <a:rPr lang="tr-TR" sz="2800" dirty="0"/>
              <a:t>Yapıldığında Kurumsal Kod </a:t>
            </a:r>
            <a:r>
              <a:rPr lang="tr-TR" sz="2800" dirty="0" smtClean="0"/>
              <a:t>ve </a:t>
            </a:r>
            <a:r>
              <a:rPr lang="tr-TR" sz="2800" dirty="0"/>
              <a:t>Bütçe Tertibinin Seçilmesi Çok </a:t>
            </a:r>
            <a:r>
              <a:rPr lang="tr-TR" sz="2800" dirty="0" smtClean="0"/>
              <a:t>Önemli.</a:t>
            </a:r>
          </a:p>
          <a:p>
            <a:r>
              <a:rPr lang="tr-TR" sz="2800" dirty="0"/>
              <a:t>İkinci Önem Arz </a:t>
            </a:r>
            <a:r>
              <a:rPr lang="tr-TR" sz="2800" dirty="0" smtClean="0"/>
              <a:t>Eden </a:t>
            </a:r>
            <a:r>
              <a:rPr lang="tr-TR" sz="2800" dirty="0"/>
              <a:t>Durum Ödeme Kaynağının </a:t>
            </a:r>
            <a:r>
              <a:rPr lang="tr-TR" sz="2800" dirty="0" smtClean="0"/>
              <a:t>Seçimi.</a:t>
            </a:r>
          </a:p>
          <a:p>
            <a:pPr marL="0" indent="0">
              <a:buNone/>
            </a:pPr>
            <a:r>
              <a:rPr lang="tr-TR" sz="2800" dirty="0"/>
              <a:t> </a:t>
            </a:r>
            <a:r>
              <a:rPr lang="tr-TR" sz="2800" dirty="0" smtClean="0"/>
              <a:t>   (Yani </a:t>
            </a:r>
            <a:r>
              <a:rPr lang="tr-TR" sz="2800" dirty="0"/>
              <a:t>Harcama Talimatı Sizin </a:t>
            </a:r>
            <a:r>
              <a:rPr lang="tr-TR" sz="2800" dirty="0" smtClean="0"/>
              <a:t>Rotanız)</a:t>
            </a:r>
          </a:p>
          <a:p>
            <a:r>
              <a:rPr lang="tr-TR" sz="2800" dirty="0"/>
              <a:t>Düzenlenen Ödeme Emri Belgesi Üzerinde Çalıştırılan Hesapların Mutlaka Doğruluğunun Islak İmza Öncesi </a:t>
            </a:r>
            <a:r>
              <a:rPr lang="tr-TR" sz="2800" dirty="0" smtClean="0"/>
              <a:t>Yapılması. </a:t>
            </a:r>
            <a:r>
              <a:rPr lang="tr-TR" sz="2800" dirty="0"/>
              <a:t>(Örnek: Damga Vergisi Yerine </a:t>
            </a:r>
            <a:r>
              <a:rPr lang="tr-TR" sz="2800" dirty="0" smtClean="0"/>
              <a:t>KDV </a:t>
            </a:r>
            <a:r>
              <a:rPr lang="tr-TR" sz="2800" dirty="0" err="1"/>
              <a:t>Tevkifatı</a:t>
            </a:r>
            <a:r>
              <a:rPr lang="tr-TR" sz="2800" dirty="0"/>
              <a:t> Seçilmesi)</a:t>
            </a:r>
          </a:p>
        </p:txBody>
      </p:sp>
    </p:spTree>
    <p:extLst>
      <p:ext uri="{BB962C8B-B14F-4D97-AF65-F5344CB8AC3E}">
        <p14:creationId xmlns:p14="http://schemas.microsoft.com/office/powerpoint/2010/main" val="2388933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2436</TotalTime>
  <Words>1709</Words>
  <Application>Microsoft Office PowerPoint</Application>
  <PresentationFormat>Geniş ekran</PresentationFormat>
  <Paragraphs>163</Paragraphs>
  <Slides>36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Calibri</vt:lpstr>
      <vt:lpstr>Calibri Light</vt:lpstr>
      <vt:lpstr>Wingdings</vt:lpstr>
      <vt:lpstr>Office Theme</vt:lpstr>
      <vt:lpstr>Muhasebe Kesin Hesap ve Raporlama Şube Müdürlüğü  20.01.2021</vt:lpstr>
      <vt:lpstr>1. BÖLÜM</vt:lpstr>
      <vt:lpstr>MEVZUAT</vt:lpstr>
      <vt:lpstr>MEVZUAT</vt:lpstr>
      <vt:lpstr>MEVZUAT</vt:lpstr>
      <vt:lpstr>2. BÖLÜM</vt:lpstr>
      <vt:lpstr>Kimlik Yönetim Sistemi (KYS)</vt:lpstr>
      <vt:lpstr>3. BÖLÜM</vt:lpstr>
      <vt:lpstr>Mali Yönetim Sistemi (MYS)</vt:lpstr>
      <vt:lpstr>4. BÖLÜM</vt:lpstr>
      <vt:lpstr>Kamu Harcama ve Muhasebe Bilişim Sistemi (KBS)</vt:lpstr>
      <vt:lpstr>5. BÖLÜM</vt:lpstr>
      <vt:lpstr>Ödeme Emri Belgeleri Hataları</vt:lpstr>
      <vt:lpstr>Ödeme Emri Belgeleri Hataları</vt:lpstr>
      <vt:lpstr>Ödeme Emri Belgeleri Hataları</vt:lpstr>
      <vt:lpstr>6. BÖLÜM</vt:lpstr>
      <vt:lpstr>Taşınır Kayıt İşlemlerinde Karşılaşılan Sorunlar</vt:lpstr>
      <vt:lpstr>Taşınır Kayıt İşlemlerinde Karşılaşılan Sorunlar</vt:lpstr>
      <vt:lpstr>7. BÖLÜM</vt:lpstr>
      <vt:lpstr>Ön Ödeme (Avans ve Krediler)</vt:lpstr>
      <vt:lpstr>8. BÖLÜM</vt:lpstr>
      <vt:lpstr>Ek Ders Ödemelerindeki Sorunlar</vt:lpstr>
      <vt:lpstr>Ek Ders Ödemelerindeki Sorunlar</vt:lpstr>
      <vt:lpstr>9. BÖLÜM</vt:lpstr>
      <vt:lpstr>MUH-SGK İşlemleri</vt:lpstr>
      <vt:lpstr>10. BÖLÜM</vt:lpstr>
      <vt:lpstr>Muhasebe Yetkilisi Mutemetleri İşlemleri</vt:lpstr>
      <vt:lpstr>11. BÖLÜM</vt:lpstr>
      <vt:lpstr>Öğrencilere Yapılan İadeler</vt:lpstr>
      <vt:lpstr>12. BÖLÜM</vt:lpstr>
      <vt:lpstr>3308 Sayılı Kanun (3+1)</vt:lpstr>
      <vt:lpstr>3308 Sayılı Kanun (3+1)</vt:lpstr>
      <vt:lpstr>3308 Sayılı Kanun (3+1)</vt:lpstr>
      <vt:lpstr>3308 Sayılı Kanun (3+1)</vt:lpstr>
      <vt:lpstr>Mottomuz</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aidata</cp:lastModifiedBy>
  <cp:revision>196</cp:revision>
  <dcterms:created xsi:type="dcterms:W3CDTF">2020-09-09T19:50:56Z</dcterms:created>
  <dcterms:modified xsi:type="dcterms:W3CDTF">2021-01-20T10:13:31Z</dcterms:modified>
</cp:coreProperties>
</file>